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93" r:id="rId6"/>
    <p:sldId id="294" r:id="rId7"/>
    <p:sldId id="280" r:id="rId8"/>
    <p:sldId id="281" r:id="rId9"/>
    <p:sldId id="282" r:id="rId10"/>
    <p:sldId id="260" r:id="rId11"/>
    <p:sldId id="284" r:id="rId12"/>
    <p:sldId id="261" r:id="rId13"/>
    <p:sldId id="285" r:id="rId14"/>
    <p:sldId id="286" r:id="rId15"/>
    <p:sldId id="262" r:id="rId16"/>
    <p:sldId id="263" r:id="rId17"/>
    <p:sldId id="288" r:id="rId18"/>
    <p:sldId id="289" r:id="rId19"/>
    <p:sldId id="290" r:id="rId20"/>
    <p:sldId id="291" r:id="rId21"/>
    <p:sldId id="292" r:id="rId22"/>
    <p:sldId id="287" r:id="rId23"/>
    <p:sldId id="264" r:id="rId24"/>
    <p:sldId id="265" r:id="rId25"/>
    <p:sldId id="266" r:id="rId26"/>
    <p:sldId id="267" r:id="rId27"/>
    <p:sldId id="268" r:id="rId28"/>
    <p:sldId id="269" r:id="rId29"/>
    <p:sldId id="270" r:id="rId30"/>
  </p:sldIdLst>
  <p:sldSz cx="15544800" cy="10058400"/>
  <p:notesSz cx="7010400" cy="9296400"/>
  <p:defaultTextStyle>
    <a:defPPr>
      <a:defRPr lang="en-US"/>
    </a:defPPr>
    <a:lvl1pPr marL="0" algn="l" defTabSz="1462966" rtl="0" eaLnBrk="1" latinLnBrk="0" hangingPunct="1">
      <a:defRPr sz="2900" kern="1200">
        <a:solidFill>
          <a:schemeClr val="tx1"/>
        </a:solidFill>
        <a:latin typeface="+mn-lt"/>
        <a:ea typeface="+mn-ea"/>
        <a:cs typeface="+mn-cs"/>
      </a:defRPr>
    </a:lvl1pPr>
    <a:lvl2pPr marL="731483" algn="l" defTabSz="1462966" rtl="0" eaLnBrk="1" latinLnBrk="0" hangingPunct="1">
      <a:defRPr sz="2900" kern="1200">
        <a:solidFill>
          <a:schemeClr val="tx1"/>
        </a:solidFill>
        <a:latin typeface="+mn-lt"/>
        <a:ea typeface="+mn-ea"/>
        <a:cs typeface="+mn-cs"/>
      </a:defRPr>
    </a:lvl2pPr>
    <a:lvl3pPr marL="1462966" algn="l" defTabSz="1462966" rtl="0" eaLnBrk="1" latinLnBrk="0" hangingPunct="1">
      <a:defRPr sz="2900" kern="1200">
        <a:solidFill>
          <a:schemeClr val="tx1"/>
        </a:solidFill>
        <a:latin typeface="+mn-lt"/>
        <a:ea typeface="+mn-ea"/>
        <a:cs typeface="+mn-cs"/>
      </a:defRPr>
    </a:lvl3pPr>
    <a:lvl4pPr marL="2194451" algn="l" defTabSz="1462966" rtl="0" eaLnBrk="1" latinLnBrk="0" hangingPunct="1">
      <a:defRPr sz="2900" kern="1200">
        <a:solidFill>
          <a:schemeClr val="tx1"/>
        </a:solidFill>
        <a:latin typeface="+mn-lt"/>
        <a:ea typeface="+mn-ea"/>
        <a:cs typeface="+mn-cs"/>
      </a:defRPr>
    </a:lvl4pPr>
    <a:lvl5pPr marL="2925934" algn="l" defTabSz="1462966" rtl="0" eaLnBrk="1" latinLnBrk="0" hangingPunct="1">
      <a:defRPr sz="2900" kern="1200">
        <a:solidFill>
          <a:schemeClr val="tx1"/>
        </a:solidFill>
        <a:latin typeface="+mn-lt"/>
        <a:ea typeface="+mn-ea"/>
        <a:cs typeface="+mn-cs"/>
      </a:defRPr>
    </a:lvl5pPr>
    <a:lvl6pPr marL="3657418" algn="l" defTabSz="1462966" rtl="0" eaLnBrk="1" latinLnBrk="0" hangingPunct="1">
      <a:defRPr sz="2900" kern="1200">
        <a:solidFill>
          <a:schemeClr val="tx1"/>
        </a:solidFill>
        <a:latin typeface="+mn-lt"/>
        <a:ea typeface="+mn-ea"/>
        <a:cs typeface="+mn-cs"/>
      </a:defRPr>
    </a:lvl6pPr>
    <a:lvl7pPr marL="4388901" algn="l" defTabSz="1462966" rtl="0" eaLnBrk="1" latinLnBrk="0" hangingPunct="1">
      <a:defRPr sz="2900" kern="1200">
        <a:solidFill>
          <a:schemeClr val="tx1"/>
        </a:solidFill>
        <a:latin typeface="+mn-lt"/>
        <a:ea typeface="+mn-ea"/>
        <a:cs typeface="+mn-cs"/>
      </a:defRPr>
    </a:lvl7pPr>
    <a:lvl8pPr marL="5120384" algn="l" defTabSz="1462966" rtl="0" eaLnBrk="1" latinLnBrk="0" hangingPunct="1">
      <a:defRPr sz="2900" kern="1200">
        <a:solidFill>
          <a:schemeClr val="tx1"/>
        </a:solidFill>
        <a:latin typeface="+mn-lt"/>
        <a:ea typeface="+mn-ea"/>
        <a:cs typeface="+mn-cs"/>
      </a:defRPr>
    </a:lvl8pPr>
    <a:lvl9pPr marL="5851869" algn="l" defTabSz="1462966"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05" autoAdjust="0"/>
  </p:normalViewPr>
  <p:slideViewPr>
    <p:cSldViewPr>
      <p:cViewPr varScale="1">
        <p:scale>
          <a:sx n="57" d="100"/>
          <a:sy n="57" d="100"/>
        </p:scale>
        <p:origin x="-1051" y="-91"/>
      </p:cViewPr>
      <p:guideLst>
        <p:guide orient="horz" pos="3168"/>
        <p:guide pos="48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2011681"/>
            <a:ext cx="13342620" cy="2826597"/>
          </a:xfrm>
        </p:spPr>
        <p:txBody>
          <a:bodyPr anchor="b">
            <a:noAutofit/>
          </a:bodyPr>
          <a:lstStyle>
            <a:lvl1pPr>
              <a:defRPr sz="86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1165860" y="5140960"/>
            <a:ext cx="10881360" cy="2570480"/>
          </a:xfrm>
        </p:spPr>
        <p:txBody>
          <a:bodyPr/>
          <a:lstStyle>
            <a:lvl1pPr marL="0" indent="0" algn="l">
              <a:buNone/>
              <a:defRPr>
                <a:solidFill>
                  <a:schemeClr val="tx1">
                    <a:lumMod val="75000"/>
                    <a:lumOff val="25000"/>
                  </a:schemeClr>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76DA61-FE39-4B9F-B26C-C70689B930A5}"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5340C-F5DD-4FCB-907E-B2B9BBF3A96E}" type="slidenum">
              <a:rPr lang="en-US" smtClean="0"/>
              <a:t>‹#›</a:t>
            </a:fld>
            <a:endParaRPr lang="en-US"/>
          </a:p>
        </p:txBody>
      </p:sp>
      <p:cxnSp>
        <p:nvCxnSpPr>
          <p:cNvPr id="8" name="Straight Connector 7"/>
          <p:cNvCxnSpPr/>
          <p:nvPr/>
        </p:nvCxnSpPr>
        <p:spPr>
          <a:xfrm>
            <a:off x="1165860" y="4984496"/>
            <a:ext cx="13342620" cy="232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76DA61-FE39-4B9F-B26C-C70689B930A5}"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5340C-F5DD-4FCB-907E-B2B9BBF3A9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980" y="894080"/>
            <a:ext cx="3497580" cy="860552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7240" y="894080"/>
            <a:ext cx="10233660" cy="86055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76DA61-FE39-4B9F-B26C-C70689B930A5}"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5340C-F5DD-4FCB-907E-B2B9BBF3A9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76DA61-FE39-4B9F-B26C-C70689B930A5}"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5340C-F5DD-4FCB-907E-B2B9BBF3A9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27932" y="3464561"/>
            <a:ext cx="13213080" cy="3227070"/>
          </a:xfrm>
        </p:spPr>
        <p:txBody>
          <a:bodyPr anchor="b">
            <a:normAutofit/>
          </a:bodyPr>
          <a:lstStyle>
            <a:lvl1pPr algn="l">
              <a:defRPr sz="77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227932" y="6786068"/>
            <a:ext cx="13213080" cy="2200274"/>
          </a:xfrm>
        </p:spPr>
        <p:txBody>
          <a:bodyPr anchor="t">
            <a:normAutofit/>
          </a:bodyPr>
          <a:lstStyle>
            <a:lvl1pPr marL="0" indent="0">
              <a:buNone/>
              <a:defRPr sz="3800">
                <a:solidFill>
                  <a:schemeClr val="tx2"/>
                </a:solidFill>
              </a:defRPr>
            </a:lvl1pPr>
            <a:lvl2pPr marL="731520" indent="0">
              <a:buNone/>
              <a:defRPr sz="2900">
                <a:solidFill>
                  <a:schemeClr val="tx1">
                    <a:tint val="75000"/>
                  </a:schemeClr>
                </a:solidFill>
              </a:defRPr>
            </a:lvl2pPr>
            <a:lvl3pPr marL="1463040" indent="0">
              <a:buNone/>
              <a:defRPr sz="2600">
                <a:solidFill>
                  <a:schemeClr val="tx1">
                    <a:tint val="75000"/>
                  </a:schemeClr>
                </a:solidFill>
              </a:defRPr>
            </a:lvl3pPr>
            <a:lvl4pPr marL="2194560" indent="0">
              <a:buNone/>
              <a:defRPr sz="2200">
                <a:solidFill>
                  <a:schemeClr val="tx1">
                    <a:tint val="75000"/>
                  </a:schemeClr>
                </a:solidFill>
              </a:defRPr>
            </a:lvl4pPr>
            <a:lvl5pPr marL="2926080" indent="0">
              <a:buNone/>
              <a:defRPr sz="2200">
                <a:solidFill>
                  <a:schemeClr val="tx1">
                    <a:tint val="75000"/>
                  </a:schemeClr>
                </a:solidFill>
              </a:defRPr>
            </a:lvl5pPr>
            <a:lvl6pPr marL="3657600" indent="0">
              <a:buNone/>
              <a:defRPr sz="2200">
                <a:solidFill>
                  <a:schemeClr val="tx1">
                    <a:tint val="75000"/>
                  </a:schemeClr>
                </a:solidFill>
              </a:defRPr>
            </a:lvl6pPr>
            <a:lvl7pPr marL="4389120" indent="0">
              <a:buNone/>
              <a:defRPr sz="2200">
                <a:solidFill>
                  <a:schemeClr val="tx1">
                    <a:tint val="75000"/>
                  </a:schemeClr>
                </a:solidFill>
              </a:defRPr>
            </a:lvl7pPr>
            <a:lvl8pPr marL="5120640" indent="0">
              <a:buNone/>
              <a:defRPr sz="2200">
                <a:solidFill>
                  <a:schemeClr val="tx1">
                    <a:tint val="75000"/>
                  </a:schemeClr>
                </a:solidFill>
              </a:defRPr>
            </a:lvl8pPr>
            <a:lvl9pPr marL="5852160"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76DA61-FE39-4B9F-B26C-C70689B930A5}"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5340C-F5DD-4FCB-907E-B2B9BBF3A96E}" type="slidenum">
              <a:rPr lang="en-US" smtClean="0"/>
              <a:t>‹#›</a:t>
            </a:fld>
            <a:endParaRPr lang="en-US"/>
          </a:p>
        </p:txBody>
      </p:sp>
      <p:cxnSp>
        <p:nvCxnSpPr>
          <p:cNvPr id="7" name="Straight Connector 6"/>
          <p:cNvCxnSpPr/>
          <p:nvPr/>
        </p:nvCxnSpPr>
        <p:spPr>
          <a:xfrm>
            <a:off x="1243584" y="6745834"/>
            <a:ext cx="13342620" cy="232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 y="2454250"/>
            <a:ext cx="6865620" cy="6920179"/>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901940" y="2454250"/>
            <a:ext cx="6865620" cy="6920179"/>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76DA61-FE39-4B9F-B26C-C70689B930A5}"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C5340C-F5DD-4FCB-907E-B2B9BBF3A9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77240" y="2458720"/>
            <a:ext cx="6684264" cy="938318"/>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3200" b="0">
                <a:solidFill>
                  <a:schemeClr val="tx2"/>
                </a:solidFill>
              </a:defRPr>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4" name="Content Placeholder 3"/>
          <p:cNvSpPr>
            <a:spLocks noGrp="1"/>
          </p:cNvSpPr>
          <p:nvPr>
            <p:ph sz="half" idx="2"/>
          </p:nvPr>
        </p:nvSpPr>
        <p:spPr>
          <a:xfrm>
            <a:off x="777240" y="3576320"/>
            <a:ext cx="6684264" cy="5795222"/>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083296" y="2458720"/>
            <a:ext cx="6684264" cy="938318"/>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3200" b="0" kern="1200" dirty="0" smtClean="0">
                <a:solidFill>
                  <a:schemeClr val="tx2"/>
                </a:solidFill>
                <a:latin typeface="+mn-lt"/>
                <a:ea typeface="+mn-ea"/>
                <a:cs typeface="+mn-cs"/>
              </a:defRPr>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6" name="Content Placeholder 5"/>
          <p:cNvSpPr>
            <a:spLocks noGrp="1"/>
          </p:cNvSpPr>
          <p:nvPr>
            <p:ph sz="quarter" idx="4"/>
          </p:nvPr>
        </p:nvSpPr>
        <p:spPr>
          <a:xfrm>
            <a:off x="8083296" y="3576320"/>
            <a:ext cx="6684264" cy="5795222"/>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76DA61-FE39-4B9F-B26C-C70689B930A5}" type="datetimeFigureOut">
              <a:rPr lang="en-US" smtClean="0"/>
              <a:t>5/7/2014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C5340C-F5DD-4FCB-907E-B2B9BBF3A96E}" type="slidenum">
              <a:rPr lang="en-US" smtClean="0"/>
              <a:t>‹#›</a:t>
            </a:fld>
            <a:endParaRPr lang="en-US"/>
          </a:p>
        </p:txBody>
      </p:sp>
      <p:cxnSp>
        <p:nvCxnSpPr>
          <p:cNvPr id="11" name="Straight Connector 10"/>
          <p:cNvCxnSpPr/>
          <p:nvPr/>
        </p:nvCxnSpPr>
        <p:spPr>
          <a:xfrm rot="5400000">
            <a:off x="4319691" y="5933781"/>
            <a:ext cx="6906768" cy="135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76DA61-FE39-4B9F-B26C-C70689B930A5}" type="datetimeFigureOut">
              <a:rPr lang="en-US" smtClean="0"/>
              <a:t>5/7/2014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C5340C-F5DD-4FCB-907E-B2B9BBF3A9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6DA61-FE39-4B9F-B26C-C70689B930A5}" type="datetimeFigureOut">
              <a:rPr lang="en-US" smtClean="0"/>
              <a:t>5/7/2014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C5340C-F5DD-4FCB-907E-B2B9BBF3A9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1161717"/>
            <a:ext cx="3637483" cy="1850746"/>
          </a:xfrm>
        </p:spPr>
        <p:txBody>
          <a:bodyPr anchor="b">
            <a:noAutofit/>
          </a:bodyPr>
          <a:lstStyle>
            <a:lvl1pPr algn="l">
              <a:defRPr sz="3800" b="0"/>
            </a:lvl1pPr>
          </a:lstStyle>
          <a:p>
            <a:r>
              <a:rPr lang="en-US" smtClean="0"/>
              <a:t>Click to edit Master title style</a:t>
            </a:r>
            <a:endParaRPr lang="en-US" dirty="0"/>
          </a:p>
        </p:txBody>
      </p:sp>
      <p:sp>
        <p:nvSpPr>
          <p:cNvPr id="3" name="Content Placeholder 2"/>
          <p:cNvSpPr>
            <a:spLocks noGrp="1"/>
          </p:cNvSpPr>
          <p:nvPr>
            <p:ph idx="1"/>
          </p:nvPr>
        </p:nvSpPr>
        <p:spPr>
          <a:xfrm>
            <a:off x="5052060" y="1161717"/>
            <a:ext cx="9715500" cy="8180832"/>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7242" y="3124810"/>
            <a:ext cx="3637483" cy="6223969"/>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76DA61-FE39-4B9F-B26C-C70689B930A5}"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C5340C-F5DD-4FCB-907E-B2B9BBF3A96E}" type="slidenum">
              <a:rPr lang="en-US" smtClean="0"/>
              <a:t>‹#›</a:t>
            </a:fld>
            <a:endParaRPr lang="en-US"/>
          </a:p>
        </p:txBody>
      </p:sp>
      <p:cxnSp>
        <p:nvCxnSpPr>
          <p:cNvPr id="9" name="Straight Connector 8"/>
          <p:cNvCxnSpPr/>
          <p:nvPr/>
        </p:nvCxnSpPr>
        <p:spPr>
          <a:xfrm rot="5400000">
            <a:off x="628451" y="5250783"/>
            <a:ext cx="8180832" cy="27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1162304"/>
            <a:ext cx="3642556" cy="1855216"/>
          </a:xfrm>
        </p:spPr>
        <p:txBody>
          <a:bodyPr anchor="b">
            <a:normAutofit/>
          </a:bodyPr>
          <a:lstStyle>
            <a:lvl1pPr algn="l">
              <a:defRPr sz="3800" b="0"/>
            </a:lvl1pPr>
          </a:lstStyle>
          <a:p>
            <a:r>
              <a:rPr lang="en-US" smtClean="0"/>
              <a:t>Click to edit Master title style</a:t>
            </a:r>
            <a:endParaRPr lang="en-US" dirty="0"/>
          </a:p>
        </p:txBody>
      </p:sp>
      <p:sp>
        <p:nvSpPr>
          <p:cNvPr id="3" name="Picture Placeholder 2"/>
          <p:cNvSpPr>
            <a:spLocks noGrp="1"/>
          </p:cNvSpPr>
          <p:nvPr>
            <p:ph type="pic" idx="1"/>
          </p:nvPr>
        </p:nvSpPr>
        <p:spPr>
          <a:xfrm>
            <a:off x="4859637" y="1229362"/>
            <a:ext cx="10037463" cy="8067335"/>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5100"/>
            </a:lvl1pPr>
            <a:lvl2pPr marL="731520" indent="0">
              <a:buNone/>
              <a:defRPr sz="4500"/>
            </a:lvl2pPr>
            <a:lvl3pPr marL="1463040" indent="0">
              <a:buNone/>
              <a:defRPr sz="380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r>
              <a:rPr lang="en-US" smtClean="0"/>
              <a:t>Click icon to add picture</a:t>
            </a:r>
            <a:endParaRPr lang="en-US" dirty="0"/>
          </a:p>
        </p:txBody>
      </p:sp>
      <p:sp>
        <p:nvSpPr>
          <p:cNvPr id="4" name="Text Placeholder 3"/>
          <p:cNvSpPr>
            <a:spLocks noGrp="1"/>
          </p:cNvSpPr>
          <p:nvPr>
            <p:ph type="body" sz="half" idx="2"/>
          </p:nvPr>
        </p:nvSpPr>
        <p:spPr>
          <a:xfrm>
            <a:off x="777240" y="3129280"/>
            <a:ext cx="3637483" cy="6222797"/>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76DA61-FE39-4B9F-B26C-C70689B930A5}"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C5340C-F5DD-4FCB-907E-B2B9BBF3A9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323819"/>
            <a:ext cx="15544800" cy="335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en-US"/>
          </a:p>
        </p:txBody>
      </p:sp>
      <p:sp>
        <p:nvSpPr>
          <p:cNvPr id="2" name="Title Placeholder 1"/>
          <p:cNvSpPr>
            <a:spLocks noGrp="1"/>
          </p:cNvSpPr>
          <p:nvPr>
            <p:ph type="title"/>
          </p:nvPr>
        </p:nvSpPr>
        <p:spPr>
          <a:xfrm>
            <a:off x="777240" y="782320"/>
            <a:ext cx="13990320" cy="1452880"/>
          </a:xfrm>
          <a:prstGeom prst="rect">
            <a:avLst/>
          </a:prstGeom>
        </p:spPr>
        <p:txBody>
          <a:bodyPr vert="horz" lIns="146304" tIns="73152" rIns="146304" bIns="73152"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77240" y="2346960"/>
            <a:ext cx="13990320" cy="7152640"/>
          </a:xfrm>
          <a:prstGeom prst="rect">
            <a:avLst/>
          </a:prstGeom>
        </p:spPr>
        <p:txBody>
          <a:bodyPr vert="horz" lIns="146304" tIns="73152" rIns="146304" bIns="731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5544800" cy="5364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en-US"/>
          </a:p>
        </p:txBody>
      </p:sp>
      <p:sp>
        <p:nvSpPr>
          <p:cNvPr id="4" name="Date Placeholder 3"/>
          <p:cNvSpPr>
            <a:spLocks noGrp="1"/>
          </p:cNvSpPr>
          <p:nvPr>
            <p:ph type="dt" sz="half" idx="2"/>
          </p:nvPr>
        </p:nvSpPr>
        <p:spPr>
          <a:xfrm>
            <a:off x="777240" y="26823"/>
            <a:ext cx="4922520" cy="482803"/>
          </a:xfrm>
          <a:prstGeom prst="rect">
            <a:avLst/>
          </a:prstGeom>
        </p:spPr>
        <p:txBody>
          <a:bodyPr vert="horz" lIns="146304" tIns="73152" rIns="146304" bIns="73152" rtlCol="0" anchor="ctr"/>
          <a:lstStyle>
            <a:lvl1pPr algn="l">
              <a:defRPr sz="1900">
                <a:solidFill>
                  <a:srgbClr val="FFFFFF"/>
                </a:solidFill>
              </a:defRPr>
            </a:lvl1pPr>
          </a:lstStyle>
          <a:p>
            <a:fld id="{A476DA61-FE39-4B9F-B26C-C70689B930A5}" type="datetimeFigureOut">
              <a:rPr lang="en-US" smtClean="0"/>
              <a:t>5/7/2014</a:t>
            </a:fld>
            <a:endParaRPr lang="en-US"/>
          </a:p>
        </p:txBody>
      </p:sp>
      <p:sp>
        <p:nvSpPr>
          <p:cNvPr id="5" name="Footer Placeholder 4"/>
          <p:cNvSpPr>
            <a:spLocks noGrp="1"/>
          </p:cNvSpPr>
          <p:nvPr>
            <p:ph type="ftr" sz="quarter" idx="3"/>
          </p:nvPr>
        </p:nvSpPr>
        <p:spPr>
          <a:xfrm>
            <a:off x="5829300" y="26823"/>
            <a:ext cx="6995160" cy="482803"/>
          </a:xfrm>
          <a:prstGeom prst="rect">
            <a:avLst/>
          </a:prstGeom>
        </p:spPr>
        <p:txBody>
          <a:bodyPr vert="horz" lIns="146304" tIns="73152" rIns="146304" bIns="73152" rtlCol="0" anchor="ctr"/>
          <a:lstStyle>
            <a:lvl1pPr algn="ctr">
              <a:defRPr sz="1900">
                <a:solidFill>
                  <a:srgbClr val="FFFFFF"/>
                </a:solidFill>
              </a:defRPr>
            </a:lvl1pPr>
          </a:lstStyle>
          <a:p>
            <a:endParaRPr lang="en-US"/>
          </a:p>
        </p:txBody>
      </p:sp>
      <p:sp>
        <p:nvSpPr>
          <p:cNvPr id="6" name="Slide Number Placeholder 5"/>
          <p:cNvSpPr>
            <a:spLocks noGrp="1"/>
          </p:cNvSpPr>
          <p:nvPr>
            <p:ph type="sldNum" sz="quarter" idx="4"/>
          </p:nvPr>
        </p:nvSpPr>
        <p:spPr>
          <a:xfrm>
            <a:off x="12954000" y="26823"/>
            <a:ext cx="1813560" cy="482803"/>
          </a:xfrm>
          <a:prstGeom prst="rect">
            <a:avLst/>
          </a:prstGeom>
        </p:spPr>
        <p:txBody>
          <a:bodyPr vert="horz" lIns="146304" tIns="73152" rIns="146304" bIns="73152" rtlCol="0" anchor="ctr"/>
          <a:lstStyle>
            <a:lvl1pPr algn="l">
              <a:defRPr sz="2200" b="1">
                <a:solidFill>
                  <a:srgbClr val="FFFFFF"/>
                </a:solidFill>
              </a:defRPr>
            </a:lvl1pPr>
          </a:lstStyle>
          <a:p>
            <a:fld id="{35C5340C-F5DD-4FCB-907E-B2B9BBF3A9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1463040" rtl="0" eaLnBrk="1" latinLnBrk="0" hangingPunct="1">
        <a:spcBef>
          <a:spcPct val="0"/>
        </a:spcBef>
        <a:buNone/>
        <a:defRPr sz="6400" kern="1200" spc="-160" baseline="0">
          <a:solidFill>
            <a:schemeClr val="tx2"/>
          </a:solidFill>
          <a:latin typeface="+mj-lt"/>
          <a:ea typeface="+mj-ea"/>
          <a:cs typeface="+mj-cs"/>
        </a:defRPr>
      </a:lvl1pPr>
    </p:titleStyle>
    <p:bodyStyle>
      <a:lvl1pPr marL="292608" indent="-292608" algn="l" defTabSz="1463040" rtl="0" eaLnBrk="1" latinLnBrk="0" hangingPunct="1">
        <a:spcBef>
          <a:spcPct val="20000"/>
        </a:spcBef>
        <a:buClr>
          <a:schemeClr val="accent1"/>
        </a:buClr>
        <a:buSzPct val="85000"/>
        <a:buFont typeface="Arial" pitchFamily="34" charset="0"/>
        <a:buChar char="•"/>
        <a:defRPr sz="3800" kern="1200">
          <a:solidFill>
            <a:schemeClr val="tx1"/>
          </a:solidFill>
          <a:latin typeface="+mn-lt"/>
          <a:ea typeface="+mn-ea"/>
          <a:cs typeface="+mn-cs"/>
        </a:defRPr>
      </a:lvl1pPr>
      <a:lvl2pPr marL="731520" indent="-292608" algn="l" defTabSz="1463040" rtl="0" eaLnBrk="1" latinLnBrk="0" hangingPunct="1">
        <a:spcBef>
          <a:spcPct val="20000"/>
        </a:spcBef>
        <a:buClr>
          <a:schemeClr val="accent1"/>
        </a:buClr>
        <a:buSzPct val="85000"/>
        <a:buFont typeface="Arial" pitchFamily="34" charset="0"/>
        <a:buChar char="•"/>
        <a:defRPr sz="3200" kern="1200">
          <a:solidFill>
            <a:schemeClr val="tx1"/>
          </a:solidFill>
          <a:latin typeface="+mn-lt"/>
          <a:ea typeface="+mn-ea"/>
          <a:cs typeface="+mn-cs"/>
        </a:defRPr>
      </a:lvl2pPr>
      <a:lvl3pPr marL="1170432" indent="-292608" algn="l" defTabSz="1463040" rtl="0" eaLnBrk="1" latinLnBrk="0" hangingPunct="1">
        <a:spcBef>
          <a:spcPct val="20000"/>
        </a:spcBef>
        <a:buClr>
          <a:schemeClr val="accent1"/>
        </a:buClr>
        <a:buSzPct val="90000"/>
        <a:buFont typeface="Arial" pitchFamily="34" charset="0"/>
        <a:buChar char="•"/>
        <a:defRPr sz="2900" kern="1200">
          <a:solidFill>
            <a:schemeClr val="tx1"/>
          </a:solidFill>
          <a:latin typeface="+mn-lt"/>
          <a:ea typeface="+mn-ea"/>
          <a:cs typeface="+mn-cs"/>
        </a:defRPr>
      </a:lvl3pPr>
      <a:lvl4pPr marL="1609344" indent="-292608" algn="l" defTabSz="146304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4pPr>
      <a:lvl5pPr marL="1901952" indent="-219456" algn="l" defTabSz="1463040" rtl="0" eaLnBrk="1" latinLnBrk="0" hangingPunct="1">
        <a:spcBef>
          <a:spcPct val="20000"/>
        </a:spcBef>
        <a:buClr>
          <a:schemeClr val="accent1"/>
        </a:buClr>
        <a:buSzPct val="100000"/>
        <a:buFont typeface="Arial" pitchFamily="34" charset="0"/>
        <a:buChar char="•"/>
        <a:defRPr sz="2200" kern="1200" baseline="0">
          <a:solidFill>
            <a:schemeClr val="tx1"/>
          </a:solidFill>
          <a:latin typeface="+mn-lt"/>
          <a:ea typeface="+mn-ea"/>
          <a:cs typeface="+mn-cs"/>
        </a:defRPr>
      </a:lvl5pPr>
      <a:lvl6pPr marL="2194560" indent="-292608" algn="l" defTabSz="1463040"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6pPr>
      <a:lvl7pPr marL="2487168" indent="-292608" algn="l" defTabSz="1463040"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7pPr>
      <a:lvl8pPr marL="2779776" indent="-292608" algn="l" defTabSz="1463040"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8pPr>
      <a:lvl9pPr marL="3072384" indent="-292608" algn="l" defTabSz="1463040"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9pPr>
    </p:bodyStyle>
    <p:other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p:txBody>
          <a:bodyPr>
            <a:normAutofit/>
          </a:bodyPr>
          <a:lstStyle/>
          <a:p>
            <a:pPr marL="0" indent="0">
              <a:buNone/>
            </a:pPr>
            <a:endParaRPr lang="en-US" dirty="0">
              <a:latin typeface="Arial" pitchFamily="34" charset="0"/>
              <a:cs typeface="Arial" pitchFamily="34" charset="0"/>
            </a:endParaRPr>
          </a:p>
          <a:p>
            <a:pPr lvl="1"/>
            <a:r>
              <a:rPr lang="en-US" dirty="0" smtClean="0">
                <a:latin typeface="Arial" pitchFamily="34" charset="0"/>
                <a:cs typeface="Arial" pitchFamily="34" charset="0"/>
              </a:rPr>
              <a:t>Reduce </a:t>
            </a:r>
            <a:r>
              <a:rPr lang="en-US" dirty="0">
                <a:latin typeface="Arial" pitchFamily="34" charset="0"/>
                <a:cs typeface="Arial" pitchFamily="34" charset="0"/>
              </a:rPr>
              <a:t>the amount of </a:t>
            </a:r>
            <a:r>
              <a:rPr lang="en-US" dirty="0" smtClean="0">
                <a:latin typeface="Arial" pitchFamily="34" charset="0"/>
                <a:cs typeface="Arial" pitchFamily="34" charset="0"/>
              </a:rPr>
              <a:t>proposed tax </a:t>
            </a:r>
            <a:r>
              <a:rPr lang="en-US" dirty="0">
                <a:latin typeface="Arial" pitchFamily="34" charset="0"/>
                <a:cs typeface="Arial" pitchFamily="34" charset="0"/>
              </a:rPr>
              <a:t>increase </a:t>
            </a:r>
            <a:r>
              <a:rPr lang="en-US" dirty="0" smtClean="0">
                <a:latin typeface="Arial" pitchFamily="34" charset="0"/>
                <a:cs typeface="Arial" pitchFamily="34" charset="0"/>
              </a:rPr>
              <a:t>we are asking from </a:t>
            </a:r>
            <a:r>
              <a:rPr lang="en-US" dirty="0">
                <a:latin typeface="Arial" pitchFamily="34" charset="0"/>
                <a:cs typeface="Arial" pitchFamily="34" charset="0"/>
              </a:rPr>
              <a:t>our citizens from .35 to .25 while maintaining </a:t>
            </a:r>
            <a:r>
              <a:rPr lang="en-US" dirty="0" smtClean="0">
                <a:latin typeface="Arial" pitchFamily="34" charset="0"/>
                <a:cs typeface="Arial" pitchFamily="34" charset="0"/>
              </a:rPr>
              <a:t>current service levels.</a:t>
            </a:r>
          </a:p>
          <a:p>
            <a:pPr lvl="1"/>
            <a:endParaRPr lang="en-US" dirty="0">
              <a:latin typeface="Arial" pitchFamily="34" charset="0"/>
              <a:cs typeface="Arial" pitchFamily="34" charset="0"/>
            </a:endParaRPr>
          </a:p>
          <a:p>
            <a:pPr lvl="1"/>
            <a:r>
              <a:rPr lang="en-US" dirty="0" smtClean="0"/>
              <a:t>Where possible improve </a:t>
            </a:r>
            <a:r>
              <a:rPr lang="en-US" dirty="0"/>
              <a:t>the City’s </a:t>
            </a:r>
            <a:r>
              <a:rPr lang="en-US" dirty="0" smtClean="0"/>
              <a:t>debt position, </a:t>
            </a:r>
            <a:r>
              <a:rPr lang="en-US" dirty="0"/>
              <a:t>reduce </a:t>
            </a:r>
            <a:r>
              <a:rPr lang="en-US" dirty="0" smtClean="0"/>
              <a:t>risk, and save on future net interest costs by making use of the City’s Balance Sheet. </a:t>
            </a:r>
          </a:p>
          <a:p>
            <a:pPr lvl="1"/>
            <a:endParaRPr lang="en-US" dirty="0"/>
          </a:p>
          <a:p>
            <a:pPr lvl="1"/>
            <a:r>
              <a:rPr lang="en-US" dirty="0" smtClean="0"/>
              <a:t>Reduce risk on Music Center Debt by providing a TIF revenue stream to fund debt service that is not reliant upon future build out.</a:t>
            </a:r>
          </a:p>
          <a:p>
            <a:pPr lvl="1"/>
            <a:endParaRPr lang="en-US" dirty="0"/>
          </a:p>
          <a:p>
            <a:pPr lvl="1"/>
            <a:endParaRPr lang="en-US" dirty="0"/>
          </a:p>
          <a:p>
            <a:pPr lvl="1"/>
            <a:endParaRPr lang="en-US" dirty="0"/>
          </a:p>
          <a:p>
            <a:pPr lvl="1"/>
            <a:endParaRPr lang="en-US" dirty="0" smtClean="0">
              <a:latin typeface="Arial" pitchFamily="34" charset="0"/>
              <a:cs typeface="Arial" pitchFamily="34" charset="0"/>
            </a:endParaRPr>
          </a:p>
          <a:p>
            <a:pPr lvl="1"/>
            <a:endParaRPr lang="en-US" dirty="0">
              <a:latin typeface="Arial" pitchFamily="34" charset="0"/>
              <a:cs typeface="Arial" pitchFamily="34" charset="0"/>
            </a:endParaRPr>
          </a:p>
          <a:p>
            <a:pPr lvl="1"/>
            <a:endParaRPr lang="en-US" dirty="0"/>
          </a:p>
          <a:p>
            <a:endParaRPr lang="en-US" dirty="0"/>
          </a:p>
        </p:txBody>
      </p:sp>
      <p:sp>
        <p:nvSpPr>
          <p:cNvPr id="6" name="TextBox 5"/>
          <p:cNvSpPr txBox="1"/>
          <p:nvPr/>
        </p:nvSpPr>
        <p:spPr>
          <a:xfrm>
            <a:off x="14249400" y="9276080"/>
            <a:ext cx="484608" cy="594003"/>
          </a:xfrm>
          <a:prstGeom prst="rect">
            <a:avLst/>
          </a:prstGeom>
          <a:noFill/>
        </p:spPr>
        <p:txBody>
          <a:bodyPr wrap="none" lIns="146298" tIns="73149" rIns="146298" bIns="73149" rtlCol="0">
            <a:spAutoFit/>
          </a:bodyPr>
          <a:lstStyle/>
          <a:p>
            <a:r>
              <a:rPr lang="en-US" dirty="0" smtClean="0"/>
              <a:t>1</a:t>
            </a:r>
            <a:endParaRPr lang="en-US" dirty="0"/>
          </a:p>
        </p:txBody>
      </p:sp>
    </p:spTree>
    <p:extLst>
      <p:ext uri="{BB962C8B-B14F-4D97-AF65-F5344CB8AC3E}">
        <p14:creationId xmlns:p14="http://schemas.microsoft.com/office/powerpoint/2010/main" val="4184440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a:t>
            </a:r>
            <a:endParaRPr lang="en-US" dirty="0"/>
          </a:p>
        </p:txBody>
      </p:sp>
      <p:sp>
        <p:nvSpPr>
          <p:cNvPr id="3" name="Content Placeholder 2"/>
          <p:cNvSpPr>
            <a:spLocks noGrp="1"/>
          </p:cNvSpPr>
          <p:nvPr>
            <p:ph idx="1"/>
          </p:nvPr>
        </p:nvSpPr>
        <p:spPr>
          <a:xfrm>
            <a:off x="777240" y="1981200"/>
            <a:ext cx="13990320" cy="7518400"/>
          </a:xfrm>
        </p:spPr>
        <p:txBody>
          <a:bodyPr>
            <a:normAutofit fontScale="92500" lnSpcReduction="20000"/>
          </a:bodyPr>
          <a:lstStyle/>
          <a:p>
            <a:r>
              <a:rPr lang="en-US" dirty="0" smtClean="0"/>
              <a:t>Create new TIF district to include the </a:t>
            </a:r>
            <a:r>
              <a:rPr lang="en-US" dirty="0" err="1" smtClean="0"/>
              <a:t>Parktowne</a:t>
            </a:r>
            <a:r>
              <a:rPr lang="en-US" dirty="0" smtClean="0"/>
              <a:t> area show on the attached map. </a:t>
            </a:r>
          </a:p>
          <a:p>
            <a:r>
              <a:rPr lang="en-US" dirty="0" smtClean="0"/>
              <a:t>This district was originally proposed as part of a larger District to committee in August of 2012.  Bethel Schools expressed concerns about the size of the District since it did not have an end user for the entire district.  Working with the Bethel Schools we agreed on a  a smaller district with the invitation to “come back” when we had a proposal that included an end user, and they would fully consider our proposal.</a:t>
            </a:r>
          </a:p>
          <a:p>
            <a:r>
              <a:rPr lang="en-US" dirty="0" smtClean="0"/>
              <a:t>The new TIF district would contain a new commercial mixed use development area which will provide funding for a </a:t>
            </a:r>
            <a:r>
              <a:rPr lang="en-US" b="1" dirty="0" smtClean="0"/>
              <a:t>new fire house </a:t>
            </a:r>
            <a:r>
              <a:rPr lang="en-US" dirty="0" smtClean="0"/>
              <a:t>which will service the district and very likely be located within the new district.</a:t>
            </a:r>
          </a:p>
          <a:p>
            <a:r>
              <a:rPr lang="en-US" dirty="0" smtClean="0"/>
              <a:t>Building a new fire house is a perfect use of TIF funds as the district will be served by the new fire house and will benefit from its construction and operation.</a:t>
            </a:r>
            <a:endParaRPr lang="en-US" dirty="0"/>
          </a:p>
        </p:txBody>
      </p:sp>
    </p:spTree>
    <p:extLst>
      <p:ext uri="{BB962C8B-B14F-4D97-AF65-F5344CB8AC3E}">
        <p14:creationId xmlns:p14="http://schemas.microsoft.com/office/powerpoint/2010/main" val="3703861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a:t>
            </a:r>
            <a:r>
              <a:rPr lang="en-US" dirty="0" err="1" smtClean="0"/>
              <a:t>TIF</a:t>
            </a:r>
            <a:r>
              <a:rPr lang="en-US" dirty="0" smtClean="0"/>
              <a:t> District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8160" y="2123442"/>
            <a:ext cx="13626789" cy="7356438"/>
          </a:xfrm>
        </p:spPr>
      </p:pic>
      <p:sp>
        <p:nvSpPr>
          <p:cNvPr id="5" name="TextBox 4"/>
          <p:cNvSpPr txBox="1"/>
          <p:nvPr/>
        </p:nvSpPr>
        <p:spPr>
          <a:xfrm>
            <a:off x="14249400" y="9499600"/>
            <a:ext cx="673762" cy="594003"/>
          </a:xfrm>
          <a:prstGeom prst="rect">
            <a:avLst/>
          </a:prstGeom>
          <a:noFill/>
        </p:spPr>
        <p:txBody>
          <a:bodyPr wrap="none" lIns="146298" tIns="73149" rIns="146298" bIns="73149" rtlCol="0">
            <a:spAutoFit/>
          </a:bodyPr>
          <a:lstStyle/>
          <a:p>
            <a:r>
              <a:rPr lang="en-US" dirty="0" smtClean="0"/>
              <a:t>12</a:t>
            </a:r>
            <a:endParaRPr lang="en-US" dirty="0"/>
          </a:p>
        </p:txBody>
      </p:sp>
    </p:spTree>
    <p:extLst>
      <p:ext uri="{BB962C8B-B14F-4D97-AF65-F5344CB8AC3E}">
        <p14:creationId xmlns:p14="http://schemas.microsoft.com/office/powerpoint/2010/main" val="1957470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 (cont’d)</a:t>
            </a:r>
            <a:endParaRPr lang="en-US" dirty="0"/>
          </a:p>
        </p:txBody>
      </p:sp>
      <p:sp>
        <p:nvSpPr>
          <p:cNvPr id="3" name="Content Placeholder 2"/>
          <p:cNvSpPr>
            <a:spLocks noGrp="1"/>
          </p:cNvSpPr>
          <p:nvPr>
            <p:ph idx="1"/>
          </p:nvPr>
        </p:nvSpPr>
        <p:spPr/>
        <p:txBody>
          <a:bodyPr>
            <a:normAutofit/>
          </a:bodyPr>
          <a:lstStyle/>
          <a:p>
            <a:r>
              <a:rPr lang="en-US" dirty="0" smtClean="0"/>
              <a:t>It is estimated this new TIF will generate new revenue that will pay approximately ½ of the costs necessary to fund the construction of the new fire house.</a:t>
            </a:r>
          </a:p>
          <a:p>
            <a:endParaRPr lang="en-US" dirty="0" smtClean="0"/>
          </a:p>
          <a:p>
            <a:r>
              <a:rPr lang="en-US" dirty="0" smtClean="0"/>
              <a:t>Remaining portion of fire house funding will be provided by the Carriage Trials TIF.  The City can designate the new fire house as a project that benefits all of our TIF districts but in particular those located in Miami County. </a:t>
            </a:r>
            <a:endParaRPr lang="en-US" dirty="0"/>
          </a:p>
        </p:txBody>
      </p:sp>
      <p:sp>
        <p:nvSpPr>
          <p:cNvPr id="5" name="TextBox 4"/>
          <p:cNvSpPr txBox="1"/>
          <p:nvPr/>
        </p:nvSpPr>
        <p:spPr>
          <a:xfrm>
            <a:off x="13472160" y="9370728"/>
            <a:ext cx="673762" cy="594003"/>
          </a:xfrm>
          <a:prstGeom prst="rect">
            <a:avLst/>
          </a:prstGeom>
          <a:noFill/>
        </p:spPr>
        <p:txBody>
          <a:bodyPr wrap="none" lIns="146298" tIns="73149" rIns="146298" bIns="73149" rtlCol="0">
            <a:spAutoFit/>
          </a:bodyPr>
          <a:lstStyle/>
          <a:p>
            <a:r>
              <a:rPr lang="en-US" dirty="0" smtClean="0"/>
              <a:t>13</a:t>
            </a:r>
            <a:endParaRPr lang="en-US" dirty="0"/>
          </a:p>
        </p:txBody>
      </p:sp>
    </p:spTree>
    <p:extLst>
      <p:ext uri="{BB962C8B-B14F-4D97-AF65-F5344CB8AC3E}">
        <p14:creationId xmlns:p14="http://schemas.microsoft.com/office/powerpoint/2010/main" val="455471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 (cont’d)</a:t>
            </a:r>
            <a:endParaRPr lang="en-US" dirty="0"/>
          </a:p>
        </p:txBody>
      </p:sp>
      <p:sp>
        <p:nvSpPr>
          <p:cNvPr id="3" name="Content Placeholder 2"/>
          <p:cNvSpPr>
            <a:spLocks noGrp="1"/>
          </p:cNvSpPr>
          <p:nvPr>
            <p:ph idx="1"/>
          </p:nvPr>
        </p:nvSpPr>
        <p:spPr/>
        <p:txBody>
          <a:bodyPr>
            <a:normAutofit/>
          </a:bodyPr>
          <a:lstStyle/>
          <a:p>
            <a:r>
              <a:rPr lang="en-US" dirty="0" smtClean="0"/>
              <a:t>New TIF will generate 1.9 million over 30 years in new revenue assuming a 70/30 TIF for 30 years- (same as Trimble TIF) and 10 million in new construction value within the district.</a:t>
            </a:r>
          </a:p>
          <a:p>
            <a:r>
              <a:rPr lang="en-US" dirty="0" smtClean="0"/>
              <a:t>The City will need to propose the TIF to Bethel Schools and arrive at a mutually agreeable revenue sharing agreement.</a:t>
            </a:r>
          </a:p>
          <a:p>
            <a:r>
              <a:rPr lang="en-US" dirty="0" smtClean="0"/>
              <a:t>Debt service on new firehouse at 2 million in construction cost is approximately $153,000/year for 20 years</a:t>
            </a:r>
          </a:p>
          <a:p>
            <a:r>
              <a:rPr lang="en-US" dirty="0" smtClean="0"/>
              <a:t>Will need to use approximately $50,000 to $75,000/ year of Carriage Trails TIF to help fund new firehouse depending on interest rates and the school compensation agreement.</a:t>
            </a:r>
          </a:p>
        </p:txBody>
      </p:sp>
      <p:sp>
        <p:nvSpPr>
          <p:cNvPr id="4" name="TextBox 3"/>
          <p:cNvSpPr txBox="1"/>
          <p:nvPr/>
        </p:nvSpPr>
        <p:spPr>
          <a:xfrm>
            <a:off x="13213080" y="9052560"/>
            <a:ext cx="673762" cy="594003"/>
          </a:xfrm>
          <a:prstGeom prst="rect">
            <a:avLst/>
          </a:prstGeom>
          <a:noFill/>
        </p:spPr>
        <p:txBody>
          <a:bodyPr wrap="none" lIns="146298" tIns="73149" rIns="146298" bIns="73149" rtlCol="0">
            <a:spAutoFit/>
          </a:bodyPr>
          <a:lstStyle/>
          <a:p>
            <a:r>
              <a:rPr lang="en-US" dirty="0" smtClean="0"/>
              <a:t>14</a:t>
            </a:r>
            <a:endParaRPr lang="en-US" dirty="0"/>
          </a:p>
        </p:txBody>
      </p:sp>
    </p:spTree>
    <p:extLst>
      <p:ext uri="{BB962C8B-B14F-4D97-AF65-F5344CB8AC3E}">
        <p14:creationId xmlns:p14="http://schemas.microsoft.com/office/powerpoint/2010/main" val="3553445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640842" y="965200"/>
            <a:ext cx="5527039" cy="829056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017125" y="-1148427"/>
            <a:ext cx="8790216" cy="12306302"/>
          </a:xfrm>
          <a:prstGeom prst="rect">
            <a:avLst/>
          </a:prstGeom>
        </p:spPr>
      </p:pic>
      <p:sp>
        <p:nvSpPr>
          <p:cNvPr id="6" name="TextBox 5"/>
          <p:cNvSpPr txBox="1"/>
          <p:nvPr/>
        </p:nvSpPr>
        <p:spPr>
          <a:xfrm>
            <a:off x="13601700" y="9399833"/>
            <a:ext cx="673762" cy="594003"/>
          </a:xfrm>
          <a:prstGeom prst="rect">
            <a:avLst/>
          </a:prstGeom>
          <a:noFill/>
        </p:spPr>
        <p:txBody>
          <a:bodyPr wrap="none" lIns="146298" tIns="73149" rIns="146298" bIns="73149" rtlCol="0">
            <a:spAutoFit/>
          </a:bodyPr>
          <a:lstStyle/>
          <a:p>
            <a:r>
              <a:rPr lang="en-US" dirty="0" smtClean="0"/>
              <a:t>15</a:t>
            </a:r>
            <a:endParaRPr lang="en-US" dirty="0"/>
          </a:p>
        </p:txBody>
      </p:sp>
    </p:spTree>
    <p:extLst>
      <p:ext uri="{BB962C8B-B14F-4D97-AF65-F5344CB8AC3E}">
        <p14:creationId xmlns:p14="http://schemas.microsoft.com/office/powerpoint/2010/main" val="3518508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Council Action</a:t>
            </a:r>
            <a:endParaRPr lang="en-US" dirty="0"/>
          </a:p>
        </p:txBody>
      </p:sp>
      <p:sp>
        <p:nvSpPr>
          <p:cNvPr id="3" name="Content Placeholder 2"/>
          <p:cNvSpPr>
            <a:spLocks noGrp="1"/>
          </p:cNvSpPr>
          <p:nvPr>
            <p:ph idx="1"/>
          </p:nvPr>
        </p:nvSpPr>
        <p:spPr/>
        <p:txBody>
          <a:bodyPr>
            <a:normAutofit/>
          </a:bodyPr>
          <a:lstStyle/>
          <a:p>
            <a:r>
              <a:rPr lang="en-US" dirty="0" smtClean="0"/>
              <a:t>City Administration to present proposal to Bethel Schools to work out agreement benefiting schools and TIF. </a:t>
            </a:r>
          </a:p>
          <a:p>
            <a:r>
              <a:rPr lang="en-US" dirty="0"/>
              <a:t>Create New </a:t>
            </a:r>
            <a:r>
              <a:rPr lang="en-US" dirty="0" smtClean="0"/>
              <a:t>TIF as agreed.</a:t>
            </a:r>
            <a:endParaRPr lang="en-US" dirty="0"/>
          </a:p>
          <a:p>
            <a:r>
              <a:rPr lang="en-US" dirty="0" smtClean="0"/>
              <a:t>Work with the developer at </a:t>
            </a:r>
            <a:r>
              <a:rPr lang="en-US" dirty="0" err="1" smtClean="0"/>
              <a:t>Parktowne</a:t>
            </a:r>
            <a:r>
              <a:rPr lang="en-US" dirty="0" smtClean="0"/>
              <a:t> to build a firehouse while they build their project and build a fire house building that fits into their plans.</a:t>
            </a:r>
          </a:p>
          <a:p>
            <a:r>
              <a:rPr lang="en-US" dirty="0" smtClean="0"/>
              <a:t>Grant Zoning to new developer</a:t>
            </a:r>
          </a:p>
          <a:p>
            <a:r>
              <a:rPr lang="en-US" dirty="0" smtClean="0"/>
              <a:t>Designate fire house project as a TIF funded project benefiting all TIF districts but at minimum Miami County TIF </a:t>
            </a:r>
            <a:r>
              <a:rPr lang="en-US" dirty="0" err="1" smtClean="0"/>
              <a:t>Distircts</a:t>
            </a:r>
            <a:r>
              <a:rPr lang="en-US" dirty="0" smtClean="0"/>
              <a:t>.</a:t>
            </a:r>
            <a:endParaRPr lang="en-US" dirty="0"/>
          </a:p>
        </p:txBody>
      </p:sp>
      <p:sp>
        <p:nvSpPr>
          <p:cNvPr id="4" name="TextBox 3"/>
          <p:cNvSpPr txBox="1"/>
          <p:nvPr/>
        </p:nvSpPr>
        <p:spPr>
          <a:xfrm>
            <a:off x="13860780" y="9276080"/>
            <a:ext cx="673762" cy="594003"/>
          </a:xfrm>
          <a:prstGeom prst="rect">
            <a:avLst/>
          </a:prstGeom>
          <a:noFill/>
        </p:spPr>
        <p:txBody>
          <a:bodyPr wrap="none" lIns="146298" tIns="73149" rIns="146298" bIns="73149" rtlCol="0">
            <a:spAutoFit/>
          </a:bodyPr>
          <a:lstStyle/>
          <a:p>
            <a:r>
              <a:rPr lang="en-US" dirty="0" smtClean="0"/>
              <a:t>16</a:t>
            </a:r>
            <a:endParaRPr lang="en-US" dirty="0"/>
          </a:p>
        </p:txBody>
      </p:sp>
    </p:spTree>
    <p:extLst>
      <p:ext uri="{BB962C8B-B14F-4D97-AF65-F5344CB8AC3E}">
        <p14:creationId xmlns:p14="http://schemas.microsoft.com/office/powerpoint/2010/main" val="3688717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3</a:t>
            </a:r>
            <a:endParaRPr lang="en-US" dirty="0"/>
          </a:p>
        </p:txBody>
      </p:sp>
      <p:sp>
        <p:nvSpPr>
          <p:cNvPr id="3" name="Content Placeholder 2"/>
          <p:cNvSpPr>
            <a:spLocks noGrp="1"/>
          </p:cNvSpPr>
          <p:nvPr>
            <p:ph idx="1"/>
          </p:nvPr>
        </p:nvSpPr>
        <p:spPr>
          <a:xfrm>
            <a:off x="816948" y="1935123"/>
            <a:ext cx="13990320" cy="7711440"/>
          </a:xfrm>
        </p:spPr>
        <p:txBody>
          <a:bodyPr/>
          <a:lstStyle/>
          <a:p>
            <a:r>
              <a:rPr lang="en-US" dirty="0" smtClean="0"/>
              <a:t>Improve the City’s </a:t>
            </a:r>
            <a:r>
              <a:rPr lang="en-US" b="1" dirty="0" smtClean="0"/>
              <a:t>debt position </a:t>
            </a:r>
            <a:r>
              <a:rPr lang="en-US" dirty="0" smtClean="0"/>
              <a:t>and </a:t>
            </a:r>
            <a:r>
              <a:rPr lang="en-US" b="1" dirty="0" smtClean="0"/>
              <a:t>reduce risk </a:t>
            </a:r>
            <a:r>
              <a:rPr lang="en-US" dirty="0" smtClean="0"/>
              <a:t>by </a:t>
            </a:r>
            <a:r>
              <a:rPr lang="en-US" b="1" dirty="0" smtClean="0"/>
              <a:t>loaning</a:t>
            </a:r>
            <a:r>
              <a:rPr lang="en-US" dirty="0" smtClean="0"/>
              <a:t> non-operating surplus balances in water, sewer, storm, and road funds ( </a:t>
            </a:r>
            <a:r>
              <a:rPr lang="en-US" b="1" dirty="0" smtClean="0"/>
              <a:t>Not Local Income Tax supported Street Funds</a:t>
            </a:r>
            <a:r>
              <a:rPr lang="en-US" dirty="0" smtClean="0"/>
              <a:t>) to the Capital Funds via the Carriage Trails TIF Fund to expand future public infrastructure at Carriage Trails and to pay off existing notes associated with the TIF portion of public infrastructure. </a:t>
            </a:r>
          </a:p>
        </p:txBody>
      </p:sp>
      <p:sp>
        <p:nvSpPr>
          <p:cNvPr id="4" name="TextBox 3"/>
          <p:cNvSpPr txBox="1"/>
          <p:nvPr/>
        </p:nvSpPr>
        <p:spPr>
          <a:xfrm>
            <a:off x="14133506" y="9052560"/>
            <a:ext cx="673762" cy="594003"/>
          </a:xfrm>
          <a:prstGeom prst="rect">
            <a:avLst/>
          </a:prstGeom>
          <a:noFill/>
        </p:spPr>
        <p:txBody>
          <a:bodyPr wrap="none" lIns="146298" tIns="73149" rIns="146298" bIns="73149" rtlCol="0">
            <a:spAutoFit/>
          </a:bodyPr>
          <a:lstStyle/>
          <a:p>
            <a:r>
              <a:rPr lang="en-US" dirty="0" smtClean="0"/>
              <a:t>16</a:t>
            </a:r>
            <a:endParaRPr lang="en-US" dirty="0"/>
          </a:p>
        </p:txBody>
      </p:sp>
    </p:spTree>
    <p:extLst>
      <p:ext uri="{BB962C8B-B14F-4D97-AF65-F5344CB8AC3E}">
        <p14:creationId xmlns:p14="http://schemas.microsoft.com/office/powerpoint/2010/main" val="2008971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5143" y="865426"/>
            <a:ext cx="2743200" cy="707880"/>
          </a:xfrm>
          <a:prstGeom prst="rect">
            <a:avLst/>
          </a:prstGeom>
          <a:noFill/>
        </p:spPr>
        <p:txBody>
          <a:bodyPr wrap="square" lIns="91437" tIns="45717" rIns="91437" bIns="45717" rtlCol="0">
            <a:spAutoFit/>
          </a:bodyPr>
          <a:lstStyle/>
          <a:p>
            <a:r>
              <a:rPr lang="en-US" sz="4000" dirty="0" err="1">
                <a:latin typeface="Adobe Gothic Std B" pitchFamily="34" charset="-128"/>
                <a:ea typeface="Adobe Gothic Std B" pitchFamily="34" charset="-128"/>
              </a:rPr>
              <a:t>TIF</a:t>
            </a:r>
            <a:r>
              <a:rPr lang="en-US" sz="4000" dirty="0">
                <a:latin typeface="Adobe Gothic Std B" pitchFamily="34" charset="-128"/>
                <a:ea typeface="Adobe Gothic Std B" pitchFamily="34" charset="-128"/>
              </a:rPr>
              <a:t> Funds</a:t>
            </a:r>
          </a:p>
        </p:txBody>
      </p:sp>
      <p:sp>
        <p:nvSpPr>
          <p:cNvPr id="5" name="TextBox 4"/>
          <p:cNvSpPr txBox="1"/>
          <p:nvPr/>
        </p:nvSpPr>
        <p:spPr>
          <a:xfrm>
            <a:off x="14782802" y="9302403"/>
            <a:ext cx="373814" cy="538603"/>
          </a:xfrm>
          <a:prstGeom prst="rect">
            <a:avLst/>
          </a:prstGeom>
          <a:noFill/>
        </p:spPr>
        <p:txBody>
          <a:bodyPr wrap="none" lIns="91437" tIns="45717" rIns="91437" bIns="45717" rtlCol="0">
            <a:spAutoFit/>
          </a:bodyPr>
          <a:lstStyle/>
          <a:p>
            <a:r>
              <a:rPr lang="en-US" dirty="0" smtClean="0"/>
              <a:t>1</a:t>
            </a:r>
            <a:endParaRPr lang="en-US" dirty="0"/>
          </a:p>
        </p:txBody>
      </p:sp>
      <p:sp>
        <p:nvSpPr>
          <p:cNvPr id="6" name="Down Arrow 5"/>
          <p:cNvSpPr/>
          <p:nvPr/>
        </p:nvSpPr>
        <p:spPr>
          <a:xfrm rot="3203587">
            <a:off x="2996922" y="1311452"/>
            <a:ext cx="416445" cy="2125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7" name="TextBox 6"/>
          <p:cNvSpPr txBox="1"/>
          <p:nvPr/>
        </p:nvSpPr>
        <p:spPr>
          <a:xfrm>
            <a:off x="533401" y="3954240"/>
            <a:ext cx="3048000" cy="538603"/>
          </a:xfrm>
          <a:prstGeom prst="rect">
            <a:avLst/>
          </a:prstGeom>
          <a:noFill/>
        </p:spPr>
        <p:txBody>
          <a:bodyPr wrap="square" lIns="91437" tIns="45717" rIns="91437" bIns="45717" rtlCol="0">
            <a:spAutoFit/>
          </a:bodyPr>
          <a:lstStyle/>
          <a:p>
            <a:r>
              <a:rPr lang="en-US" dirty="0" smtClean="0"/>
              <a:t>MUSIC CENTER</a:t>
            </a:r>
            <a:endParaRPr lang="en-US" dirty="0"/>
          </a:p>
        </p:txBody>
      </p:sp>
      <p:sp>
        <p:nvSpPr>
          <p:cNvPr id="8" name="Oval 7"/>
          <p:cNvSpPr/>
          <p:nvPr/>
        </p:nvSpPr>
        <p:spPr>
          <a:xfrm>
            <a:off x="266699" y="3366660"/>
            <a:ext cx="2971801" cy="1524002"/>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9" name="TextBox 8"/>
          <p:cNvSpPr txBox="1"/>
          <p:nvPr/>
        </p:nvSpPr>
        <p:spPr>
          <a:xfrm>
            <a:off x="2209804" y="5369500"/>
            <a:ext cx="3048000" cy="538603"/>
          </a:xfrm>
          <a:prstGeom prst="rect">
            <a:avLst/>
          </a:prstGeom>
          <a:noFill/>
        </p:spPr>
        <p:txBody>
          <a:bodyPr wrap="square" lIns="91437" tIns="45717" rIns="91437" bIns="45717" rtlCol="0">
            <a:spAutoFit/>
          </a:bodyPr>
          <a:lstStyle/>
          <a:p>
            <a:r>
              <a:rPr lang="en-US" dirty="0" smtClean="0"/>
              <a:t>AQUATIC CENTER</a:t>
            </a:r>
            <a:endParaRPr lang="en-US" dirty="0"/>
          </a:p>
        </p:txBody>
      </p:sp>
      <p:sp>
        <p:nvSpPr>
          <p:cNvPr id="10" name="Oval 9"/>
          <p:cNvSpPr/>
          <p:nvPr/>
        </p:nvSpPr>
        <p:spPr>
          <a:xfrm>
            <a:off x="2054096" y="4952998"/>
            <a:ext cx="2971801" cy="1524002"/>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11" name="Down Arrow 10"/>
          <p:cNvSpPr/>
          <p:nvPr/>
        </p:nvSpPr>
        <p:spPr>
          <a:xfrm rot="714349">
            <a:off x="3827830" y="1842605"/>
            <a:ext cx="416446" cy="28338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12" name="TextBox 11"/>
          <p:cNvSpPr txBox="1"/>
          <p:nvPr/>
        </p:nvSpPr>
        <p:spPr>
          <a:xfrm>
            <a:off x="4876804" y="3832541"/>
            <a:ext cx="3048000" cy="538603"/>
          </a:xfrm>
          <a:prstGeom prst="rect">
            <a:avLst/>
          </a:prstGeom>
          <a:noFill/>
        </p:spPr>
        <p:txBody>
          <a:bodyPr wrap="square" lIns="91437" tIns="45717" rIns="91437" bIns="45717" rtlCol="0">
            <a:spAutoFit/>
          </a:bodyPr>
          <a:lstStyle/>
          <a:p>
            <a:r>
              <a:rPr lang="en-US" dirty="0" smtClean="0"/>
              <a:t>FIRE HOUSE</a:t>
            </a:r>
            <a:endParaRPr lang="en-US" dirty="0"/>
          </a:p>
        </p:txBody>
      </p:sp>
      <p:sp>
        <p:nvSpPr>
          <p:cNvPr id="13" name="Oval 12"/>
          <p:cNvSpPr/>
          <p:nvPr/>
        </p:nvSpPr>
        <p:spPr>
          <a:xfrm>
            <a:off x="4419602" y="3312508"/>
            <a:ext cx="2971801" cy="1524002"/>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14" name="Down Arrow 13"/>
          <p:cNvSpPr/>
          <p:nvPr/>
        </p:nvSpPr>
        <p:spPr>
          <a:xfrm rot="20655579">
            <a:off x="4712977" y="1911132"/>
            <a:ext cx="412010" cy="13352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Tree>
    <p:extLst>
      <p:ext uri="{BB962C8B-B14F-4D97-AF65-F5344CB8AC3E}">
        <p14:creationId xmlns:p14="http://schemas.microsoft.com/office/powerpoint/2010/main" val="1995988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4711" y="601486"/>
            <a:ext cx="1905000" cy="3170093"/>
          </a:xfrm>
          <a:prstGeom prst="rect">
            <a:avLst/>
          </a:prstGeom>
          <a:noFill/>
          <a:ln>
            <a:solidFill>
              <a:schemeClr val="tx2">
                <a:lumMod val="60000"/>
                <a:lumOff val="40000"/>
              </a:schemeClr>
            </a:solidFill>
          </a:ln>
        </p:spPr>
        <p:txBody>
          <a:bodyPr wrap="square" lIns="91437" tIns="45717" rIns="91437" bIns="45717" rtlCol="0">
            <a:spAutoFit/>
          </a:bodyPr>
          <a:lstStyle/>
          <a:p>
            <a:r>
              <a:rPr lang="en-US" sz="4000" dirty="0">
                <a:latin typeface="Adobe Gothic Std B" pitchFamily="34" charset="-128"/>
                <a:ea typeface="Adobe Gothic Std B" pitchFamily="34" charset="-128"/>
              </a:rPr>
              <a:t>Water </a:t>
            </a:r>
          </a:p>
          <a:p>
            <a:r>
              <a:rPr lang="en-US" sz="4000" dirty="0">
                <a:latin typeface="Adobe Gothic Std B" pitchFamily="34" charset="-128"/>
                <a:ea typeface="Adobe Gothic Std B" pitchFamily="34" charset="-128"/>
              </a:rPr>
              <a:t>Sewer</a:t>
            </a:r>
          </a:p>
          <a:p>
            <a:r>
              <a:rPr lang="en-US" sz="4000" dirty="0">
                <a:latin typeface="Adobe Gothic Std B" pitchFamily="34" charset="-128"/>
                <a:ea typeface="Adobe Gothic Std B" pitchFamily="34" charset="-128"/>
              </a:rPr>
              <a:t>Street</a:t>
            </a:r>
          </a:p>
          <a:p>
            <a:r>
              <a:rPr lang="en-US" sz="4000" dirty="0">
                <a:latin typeface="Adobe Gothic Std B" pitchFamily="34" charset="-128"/>
                <a:ea typeface="Adobe Gothic Std B" pitchFamily="34" charset="-128"/>
              </a:rPr>
              <a:t>Storm </a:t>
            </a:r>
          </a:p>
          <a:p>
            <a:r>
              <a:rPr lang="en-US" sz="4000" dirty="0">
                <a:latin typeface="Adobe Gothic Std B" pitchFamily="34" charset="-128"/>
                <a:ea typeface="Adobe Gothic Std B" pitchFamily="34" charset="-128"/>
              </a:rPr>
              <a:t>Funds</a:t>
            </a:r>
          </a:p>
        </p:txBody>
      </p:sp>
      <p:sp>
        <p:nvSpPr>
          <p:cNvPr id="5" name="TextBox 4"/>
          <p:cNvSpPr txBox="1"/>
          <p:nvPr/>
        </p:nvSpPr>
        <p:spPr>
          <a:xfrm>
            <a:off x="14782802" y="9302403"/>
            <a:ext cx="373814" cy="538603"/>
          </a:xfrm>
          <a:prstGeom prst="rect">
            <a:avLst/>
          </a:prstGeom>
          <a:noFill/>
        </p:spPr>
        <p:txBody>
          <a:bodyPr wrap="none" lIns="91437" tIns="45717" rIns="91437" bIns="45717" rtlCol="0">
            <a:spAutoFit/>
          </a:bodyPr>
          <a:lstStyle/>
          <a:p>
            <a:r>
              <a:rPr lang="en-US" dirty="0"/>
              <a:t>2</a:t>
            </a:r>
          </a:p>
        </p:txBody>
      </p:sp>
      <p:sp>
        <p:nvSpPr>
          <p:cNvPr id="6" name="Down Arrow 5"/>
          <p:cNvSpPr/>
          <p:nvPr/>
        </p:nvSpPr>
        <p:spPr>
          <a:xfrm rot="3203587">
            <a:off x="2457192" y="1535549"/>
            <a:ext cx="416445" cy="2125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7" name="TextBox 6"/>
          <p:cNvSpPr txBox="1"/>
          <p:nvPr/>
        </p:nvSpPr>
        <p:spPr>
          <a:xfrm>
            <a:off x="533401" y="3954240"/>
            <a:ext cx="3048000" cy="538603"/>
          </a:xfrm>
          <a:prstGeom prst="rect">
            <a:avLst/>
          </a:prstGeom>
          <a:noFill/>
        </p:spPr>
        <p:txBody>
          <a:bodyPr wrap="square" lIns="91437" tIns="45717" rIns="91437" bIns="45717" rtlCol="0">
            <a:spAutoFit/>
          </a:bodyPr>
          <a:lstStyle/>
          <a:p>
            <a:r>
              <a:rPr lang="en-US" dirty="0" smtClean="0"/>
              <a:t>MUSIC CENTER</a:t>
            </a:r>
            <a:endParaRPr lang="en-US" dirty="0"/>
          </a:p>
        </p:txBody>
      </p:sp>
      <p:sp>
        <p:nvSpPr>
          <p:cNvPr id="8" name="Oval 7"/>
          <p:cNvSpPr/>
          <p:nvPr/>
        </p:nvSpPr>
        <p:spPr>
          <a:xfrm>
            <a:off x="233342" y="3434210"/>
            <a:ext cx="2971801" cy="1524002"/>
          </a:xfrm>
          <a:prstGeom prst="ellipse">
            <a:avLst/>
          </a:prstGeom>
          <a:solidFill>
            <a:srgbClr val="FFC000">
              <a:alpha val="49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9" name="TextBox 8"/>
          <p:cNvSpPr txBox="1"/>
          <p:nvPr/>
        </p:nvSpPr>
        <p:spPr>
          <a:xfrm>
            <a:off x="2209804" y="5369500"/>
            <a:ext cx="3048000" cy="538603"/>
          </a:xfrm>
          <a:prstGeom prst="rect">
            <a:avLst/>
          </a:prstGeom>
          <a:noFill/>
        </p:spPr>
        <p:txBody>
          <a:bodyPr wrap="square" lIns="91437" tIns="45717" rIns="91437" bIns="45717" rtlCol="0">
            <a:spAutoFit/>
          </a:bodyPr>
          <a:lstStyle/>
          <a:p>
            <a:r>
              <a:rPr lang="en-US" dirty="0" smtClean="0"/>
              <a:t>AQUATIC CENTER</a:t>
            </a:r>
            <a:endParaRPr lang="en-US" dirty="0"/>
          </a:p>
        </p:txBody>
      </p:sp>
      <p:sp>
        <p:nvSpPr>
          <p:cNvPr id="10" name="Oval 9"/>
          <p:cNvSpPr/>
          <p:nvPr/>
        </p:nvSpPr>
        <p:spPr>
          <a:xfrm>
            <a:off x="2095501" y="4876801"/>
            <a:ext cx="2971801" cy="1524002"/>
          </a:xfrm>
          <a:prstGeom prst="ellipse">
            <a:avLst/>
          </a:prstGeom>
          <a:solidFill>
            <a:schemeClr val="tx2">
              <a:lumMod val="75000"/>
              <a:alpha val="38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11" name="Down Arrow 10"/>
          <p:cNvSpPr/>
          <p:nvPr/>
        </p:nvSpPr>
        <p:spPr>
          <a:xfrm rot="714349">
            <a:off x="3917615" y="2154370"/>
            <a:ext cx="416446" cy="2708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12" name="TextBox 11"/>
          <p:cNvSpPr txBox="1"/>
          <p:nvPr/>
        </p:nvSpPr>
        <p:spPr>
          <a:xfrm>
            <a:off x="4876804" y="3832541"/>
            <a:ext cx="3048000" cy="538603"/>
          </a:xfrm>
          <a:prstGeom prst="rect">
            <a:avLst/>
          </a:prstGeom>
          <a:noFill/>
        </p:spPr>
        <p:txBody>
          <a:bodyPr wrap="square" lIns="91437" tIns="45717" rIns="91437" bIns="45717" rtlCol="0">
            <a:spAutoFit/>
          </a:bodyPr>
          <a:lstStyle/>
          <a:p>
            <a:r>
              <a:rPr lang="en-US" dirty="0" smtClean="0"/>
              <a:t>FIRE HOUSE</a:t>
            </a:r>
            <a:endParaRPr lang="en-US" dirty="0"/>
          </a:p>
        </p:txBody>
      </p:sp>
      <p:sp>
        <p:nvSpPr>
          <p:cNvPr id="13" name="Oval 12"/>
          <p:cNvSpPr/>
          <p:nvPr/>
        </p:nvSpPr>
        <p:spPr>
          <a:xfrm>
            <a:off x="4419602" y="3312508"/>
            <a:ext cx="2971801" cy="1524002"/>
          </a:xfrm>
          <a:prstGeom prst="ellipse">
            <a:avLst/>
          </a:prstGeom>
          <a:solidFill>
            <a:srgbClr val="FF0000">
              <a:alpha val="3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14" name="Down Arrow 13"/>
          <p:cNvSpPr/>
          <p:nvPr/>
        </p:nvSpPr>
        <p:spPr>
          <a:xfrm rot="20655579">
            <a:off x="5384490" y="2257658"/>
            <a:ext cx="300440" cy="975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15" name="TextBox 14"/>
          <p:cNvSpPr txBox="1"/>
          <p:nvPr/>
        </p:nvSpPr>
        <p:spPr>
          <a:xfrm>
            <a:off x="3357543" y="504119"/>
            <a:ext cx="2743200" cy="1569654"/>
          </a:xfrm>
          <a:prstGeom prst="rect">
            <a:avLst/>
          </a:prstGeom>
          <a:noFill/>
          <a:ln>
            <a:solidFill>
              <a:schemeClr val="tx2">
                <a:lumMod val="60000"/>
                <a:lumOff val="40000"/>
              </a:schemeClr>
            </a:solidFill>
          </a:ln>
        </p:spPr>
        <p:txBody>
          <a:bodyPr wrap="square" lIns="91437" tIns="45717" rIns="91437" bIns="45717" rtlCol="0">
            <a:spAutoFit/>
          </a:bodyPr>
          <a:lstStyle/>
          <a:p>
            <a:pPr algn="ctr"/>
            <a:r>
              <a:rPr lang="en-US" sz="4800" dirty="0" err="1">
                <a:latin typeface="Adobe Gothic Std B" pitchFamily="34" charset="-128"/>
                <a:ea typeface="Adobe Gothic Std B" pitchFamily="34" charset="-128"/>
              </a:rPr>
              <a:t>TIF</a:t>
            </a:r>
            <a:r>
              <a:rPr lang="en-US" sz="4800" dirty="0">
                <a:latin typeface="Adobe Gothic Std B" pitchFamily="34" charset="-128"/>
                <a:ea typeface="Adobe Gothic Std B" pitchFamily="34" charset="-128"/>
              </a:rPr>
              <a:t> Funds</a:t>
            </a:r>
          </a:p>
        </p:txBody>
      </p:sp>
      <p:sp>
        <p:nvSpPr>
          <p:cNvPr id="2" name="TextBox 1"/>
          <p:cNvSpPr txBox="1"/>
          <p:nvPr/>
        </p:nvSpPr>
        <p:spPr>
          <a:xfrm>
            <a:off x="7949381" y="2422536"/>
            <a:ext cx="3401197" cy="3662535"/>
          </a:xfrm>
          <a:prstGeom prst="rect">
            <a:avLst/>
          </a:prstGeom>
          <a:solidFill>
            <a:schemeClr val="accent5">
              <a:lumMod val="60000"/>
              <a:lumOff val="40000"/>
            </a:schemeClr>
          </a:solidFill>
          <a:ln>
            <a:solidFill>
              <a:schemeClr val="tx2">
                <a:lumMod val="60000"/>
                <a:lumOff val="40000"/>
              </a:schemeClr>
            </a:solidFill>
          </a:ln>
        </p:spPr>
        <p:txBody>
          <a:bodyPr wrap="square" lIns="91437" tIns="45717" rIns="91437" bIns="45717" rtlCol="0">
            <a:spAutoFit/>
          </a:bodyPr>
          <a:lstStyle/>
          <a:p>
            <a:r>
              <a:rPr lang="en-US" dirty="0" smtClean="0"/>
              <a:t>Carriage Trails </a:t>
            </a:r>
          </a:p>
          <a:p>
            <a:r>
              <a:rPr lang="en-US" u="sng" dirty="0" smtClean="0"/>
              <a:t>Public Infrastructure</a:t>
            </a:r>
          </a:p>
          <a:p>
            <a:r>
              <a:rPr lang="en-US" dirty="0" smtClean="0"/>
              <a:t>-Water</a:t>
            </a:r>
          </a:p>
          <a:p>
            <a:r>
              <a:rPr lang="en-US" dirty="0" smtClean="0"/>
              <a:t>-Sewer</a:t>
            </a:r>
          </a:p>
          <a:p>
            <a:r>
              <a:rPr lang="en-US" dirty="0" smtClean="0"/>
              <a:t>-Streets</a:t>
            </a:r>
          </a:p>
          <a:p>
            <a:r>
              <a:rPr lang="en-US" dirty="0" smtClean="0"/>
              <a:t>-Storm</a:t>
            </a:r>
          </a:p>
          <a:p>
            <a:endParaRPr lang="en-US" dirty="0"/>
          </a:p>
        </p:txBody>
      </p:sp>
      <p:sp>
        <p:nvSpPr>
          <p:cNvPr id="3" name="Right Arrow 2"/>
          <p:cNvSpPr/>
          <p:nvPr/>
        </p:nvSpPr>
        <p:spPr>
          <a:xfrm rot="2503684">
            <a:off x="5522948" y="2542410"/>
            <a:ext cx="2705220" cy="2376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17" name="TextBox 16"/>
          <p:cNvSpPr txBox="1"/>
          <p:nvPr/>
        </p:nvSpPr>
        <p:spPr>
          <a:xfrm>
            <a:off x="2899974" y="1778098"/>
            <a:ext cx="373814" cy="538603"/>
          </a:xfrm>
          <a:prstGeom prst="rect">
            <a:avLst/>
          </a:prstGeom>
          <a:noFill/>
        </p:spPr>
        <p:txBody>
          <a:bodyPr wrap="none" lIns="91437" tIns="45717" rIns="91437" bIns="45717" rtlCol="0">
            <a:spAutoFit/>
          </a:bodyPr>
          <a:lstStyle/>
          <a:p>
            <a:r>
              <a:rPr lang="en-US" dirty="0" smtClean="0"/>
              <a:t>$</a:t>
            </a:r>
            <a:endParaRPr lang="en-US" dirty="0"/>
          </a:p>
        </p:txBody>
      </p:sp>
      <p:sp>
        <p:nvSpPr>
          <p:cNvPr id="18" name="TextBox 17"/>
          <p:cNvSpPr txBox="1"/>
          <p:nvPr/>
        </p:nvSpPr>
        <p:spPr>
          <a:xfrm>
            <a:off x="9904406" y="1647930"/>
            <a:ext cx="373814" cy="538603"/>
          </a:xfrm>
          <a:prstGeom prst="rect">
            <a:avLst/>
          </a:prstGeom>
          <a:noFill/>
        </p:spPr>
        <p:txBody>
          <a:bodyPr wrap="none" lIns="91437" tIns="45717" rIns="91437" bIns="45717" rtlCol="0">
            <a:spAutoFit/>
          </a:bodyPr>
          <a:lstStyle/>
          <a:p>
            <a:r>
              <a:rPr lang="en-US" dirty="0" smtClean="0"/>
              <a:t>$</a:t>
            </a:r>
            <a:endParaRPr lang="en-US" dirty="0"/>
          </a:p>
        </p:txBody>
      </p:sp>
      <p:sp>
        <p:nvSpPr>
          <p:cNvPr id="19" name="TextBox 18"/>
          <p:cNvSpPr txBox="1"/>
          <p:nvPr/>
        </p:nvSpPr>
        <p:spPr>
          <a:xfrm>
            <a:off x="3995514" y="2153234"/>
            <a:ext cx="373814" cy="538603"/>
          </a:xfrm>
          <a:prstGeom prst="rect">
            <a:avLst/>
          </a:prstGeom>
          <a:noFill/>
        </p:spPr>
        <p:txBody>
          <a:bodyPr wrap="none" lIns="91437" tIns="45717" rIns="91437" bIns="45717" rtlCol="0">
            <a:spAutoFit/>
          </a:bodyPr>
          <a:lstStyle/>
          <a:p>
            <a:r>
              <a:rPr lang="en-US" dirty="0" smtClean="0"/>
              <a:t>$</a:t>
            </a:r>
            <a:endParaRPr lang="en-US" dirty="0"/>
          </a:p>
        </p:txBody>
      </p:sp>
      <p:sp>
        <p:nvSpPr>
          <p:cNvPr id="20" name="TextBox 19"/>
          <p:cNvSpPr txBox="1"/>
          <p:nvPr/>
        </p:nvSpPr>
        <p:spPr>
          <a:xfrm>
            <a:off x="4883981" y="2073738"/>
            <a:ext cx="373814" cy="538603"/>
          </a:xfrm>
          <a:prstGeom prst="rect">
            <a:avLst/>
          </a:prstGeom>
          <a:noFill/>
        </p:spPr>
        <p:txBody>
          <a:bodyPr wrap="none" lIns="91437" tIns="45717" rIns="91437" bIns="45717" rtlCol="0">
            <a:spAutoFit/>
          </a:bodyPr>
          <a:lstStyle/>
          <a:p>
            <a:r>
              <a:rPr lang="en-US" dirty="0" smtClean="0"/>
              <a:t>$</a:t>
            </a:r>
            <a:endParaRPr lang="en-US" dirty="0"/>
          </a:p>
        </p:txBody>
      </p:sp>
      <p:sp>
        <p:nvSpPr>
          <p:cNvPr id="21" name="TextBox 20"/>
          <p:cNvSpPr txBox="1"/>
          <p:nvPr/>
        </p:nvSpPr>
        <p:spPr>
          <a:xfrm>
            <a:off x="5905501" y="2069844"/>
            <a:ext cx="373814" cy="538603"/>
          </a:xfrm>
          <a:prstGeom prst="rect">
            <a:avLst/>
          </a:prstGeom>
          <a:noFill/>
        </p:spPr>
        <p:txBody>
          <a:bodyPr wrap="none" lIns="91437" tIns="45717" rIns="91437" bIns="45717" rtlCol="0">
            <a:spAutoFit/>
          </a:bodyPr>
          <a:lstStyle/>
          <a:p>
            <a:r>
              <a:rPr lang="en-US" dirty="0" smtClean="0"/>
              <a:t>$</a:t>
            </a:r>
            <a:endParaRPr lang="en-US" dirty="0"/>
          </a:p>
        </p:txBody>
      </p:sp>
      <p:sp>
        <p:nvSpPr>
          <p:cNvPr id="22" name="TextBox 21"/>
          <p:cNvSpPr txBox="1"/>
          <p:nvPr/>
        </p:nvSpPr>
        <p:spPr>
          <a:xfrm flipH="1">
            <a:off x="11688044" y="1835586"/>
            <a:ext cx="640081" cy="538603"/>
          </a:xfrm>
          <a:prstGeom prst="rect">
            <a:avLst/>
          </a:prstGeom>
          <a:noFill/>
        </p:spPr>
        <p:txBody>
          <a:bodyPr wrap="square" lIns="91437" tIns="45717" rIns="91437" bIns="45717" rtlCol="0">
            <a:spAutoFit/>
          </a:bodyPr>
          <a:lstStyle/>
          <a:p>
            <a:r>
              <a:rPr lang="en-US" dirty="0" smtClean="0"/>
              <a:t>OK</a:t>
            </a:r>
            <a:endParaRPr lang="en-US" dirty="0"/>
          </a:p>
        </p:txBody>
      </p:sp>
      <p:pic>
        <p:nvPicPr>
          <p:cNvPr id="1027" name="Picture 3" descr="C:\Users\trisha_reents\AppData\Local\Microsoft\Windows\Temporary Internet Files\Content.IE5\WNWJDDQJ\MC90042317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0579" y="788748"/>
            <a:ext cx="657506" cy="657507"/>
          </a:xfrm>
          <a:prstGeom prst="rect">
            <a:avLst/>
          </a:prstGeom>
          <a:noFill/>
          <a:extLst>
            <a:ext uri="{909E8E84-426E-40DD-AFC4-6F175D3DCCD1}">
              <a14:hiddenFill xmlns:a14="http://schemas.microsoft.com/office/drawing/2010/main">
                <a:solidFill>
                  <a:srgbClr val="FFFFFF"/>
                </a:solidFill>
              </a14:hiddenFill>
            </a:ext>
          </a:extLst>
        </p:spPr>
      </p:pic>
      <p:sp>
        <p:nvSpPr>
          <p:cNvPr id="23" name="Right Arrow 22"/>
          <p:cNvSpPr/>
          <p:nvPr/>
        </p:nvSpPr>
        <p:spPr>
          <a:xfrm rot="8717067">
            <a:off x="10937636" y="1419696"/>
            <a:ext cx="2034477" cy="380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Tree>
    <p:extLst>
      <p:ext uri="{BB962C8B-B14F-4D97-AF65-F5344CB8AC3E}">
        <p14:creationId xmlns:p14="http://schemas.microsoft.com/office/powerpoint/2010/main" val="1868095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4709" y="553209"/>
            <a:ext cx="1905000" cy="3170093"/>
          </a:xfrm>
          <a:prstGeom prst="rect">
            <a:avLst/>
          </a:prstGeom>
          <a:noFill/>
          <a:ln>
            <a:solidFill>
              <a:schemeClr val="tx2">
                <a:lumMod val="60000"/>
                <a:lumOff val="40000"/>
              </a:schemeClr>
            </a:solidFill>
          </a:ln>
        </p:spPr>
        <p:txBody>
          <a:bodyPr wrap="square" lIns="91437" tIns="45717" rIns="91437" bIns="45717" rtlCol="0">
            <a:spAutoFit/>
          </a:bodyPr>
          <a:lstStyle/>
          <a:p>
            <a:r>
              <a:rPr lang="en-US" sz="4000" dirty="0">
                <a:latin typeface="Adobe Gothic Std B" pitchFamily="34" charset="-128"/>
                <a:ea typeface="Adobe Gothic Std B" pitchFamily="34" charset="-128"/>
              </a:rPr>
              <a:t>Water </a:t>
            </a:r>
          </a:p>
          <a:p>
            <a:r>
              <a:rPr lang="en-US" sz="4000" dirty="0">
                <a:latin typeface="Adobe Gothic Std B" pitchFamily="34" charset="-128"/>
                <a:ea typeface="Adobe Gothic Std B" pitchFamily="34" charset="-128"/>
              </a:rPr>
              <a:t>Sewer</a:t>
            </a:r>
          </a:p>
          <a:p>
            <a:r>
              <a:rPr lang="en-US" sz="4000" dirty="0">
                <a:latin typeface="Adobe Gothic Std B" pitchFamily="34" charset="-128"/>
                <a:ea typeface="Adobe Gothic Std B" pitchFamily="34" charset="-128"/>
              </a:rPr>
              <a:t>Street</a:t>
            </a:r>
          </a:p>
          <a:p>
            <a:r>
              <a:rPr lang="en-US" sz="4000" dirty="0">
                <a:latin typeface="Adobe Gothic Std B" pitchFamily="34" charset="-128"/>
                <a:ea typeface="Adobe Gothic Std B" pitchFamily="34" charset="-128"/>
              </a:rPr>
              <a:t>Storm </a:t>
            </a:r>
          </a:p>
          <a:p>
            <a:r>
              <a:rPr lang="en-US" sz="4000" dirty="0">
                <a:latin typeface="Adobe Gothic Std B" pitchFamily="34" charset="-128"/>
                <a:ea typeface="Adobe Gothic Std B" pitchFamily="34" charset="-128"/>
              </a:rPr>
              <a:t>Funds</a:t>
            </a:r>
          </a:p>
        </p:txBody>
      </p:sp>
      <p:sp>
        <p:nvSpPr>
          <p:cNvPr id="5" name="TextBox 4"/>
          <p:cNvSpPr txBox="1"/>
          <p:nvPr/>
        </p:nvSpPr>
        <p:spPr>
          <a:xfrm>
            <a:off x="14782802" y="9302403"/>
            <a:ext cx="373814" cy="538603"/>
          </a:xfrm>
          <a:prstGeom prst="rect">
            <a:avLst/>
          </a:prstGeom>
          <a:noFill/>
        </p:spPr>
        <p:txBody>
          <a:bodyPr wrap="none" lIns="91437" tIns="45717" rIns="91437" bIns="45717" rtlCol="0">
            <a:spAutoFit/>
          </a:bodyPr>
          <a:lstStyle/>
          <a:p>
            <a:r>
              <a:rPr lang="en-US" dirty="0" smtClean="0"/>
              <a:t>3</a:t>
            </a:r>
            <a:endParaRPr lang="en-US" dirty="0"/>
          </a:p>
        </p:txBody>
      </p:sp>
      <p:sp>
        <p:nvSpPr>
          <p:cNvPr id="6" name="Down Arrow 5"/>
          <p:cNvSpPr/>
          <p:nvPr/>
        </p:nvSpPr>
        <p:spPr>
          <a:xfrm rot="3203587">
            <a:off x="2446490" y="1837956"/>
            <a:ext cx="416445" cy="18638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7" name="TextBox 6"/>
          <p:cNvSpPr txBox="1"/>
          <p:nvPr/>
        </p:nvSpPr>
        <p:spPr>
          <a:xfrm>
            <a:off x="533401" y="3954240"/>
            <a:ext cx="3048000" cy="538603"/>
          </a:xfrm>
          <a:prstGeom prst="rect">
            <a:avLst/>
          </a:prstGeom>
          <a:noFill/>
        </p:spPr>
        <p:txBody>
          <a:bodyPr wrap="square" lIns="91437" tIns="45717" rIns="91437" bIns="45717" rtlCol="0">
            <a:spAutoFit/>
          </a:bodyPr>
          <a:lstStyle/>
          <a:p>
            <a:r>
              <a:rPr lang="en-US" dirty="0" smtClean="0"/>
              <a:t>MUSIC CENTER</a:t>
            </a:r>
            <a:endParaRPr lang="en-US" dirty="0"/>
          </a:p>
        </p:txBody>
      </p:sp>
      <p:sp>
        <p:nvSpPr>
          <p:cNvPr id="8" name="Oval 7"/>
          <p:cNvSpPr/>
          <p:nvPr/>
        </p:nvSpPr>
        <p:spPr>
          <a:xfrm>
            <a:off x="233342" y="3434210"/>
            <a:ext cx="3348059" cy="1524002"/>
          </a:xfrm>
          <a:prstGeom prst="ellipse">
            <a:avLst/>
          </a:prstGeom>
          <a:solidFill>
            <a:srgbClr val="FFC000">
              <a:alpha val="49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9" name="TextBox 8"/>
          <p:cNvSpPr txBox="1"/>
          <p:nvPr/>
        </p:nvSpPr>
        <p:spPr>
          <a:xfrm>
            <a:off x="2209804" y="5369500"/>
            <a:ext cx="3048000" cy="538603"/>
          </a:xfrm>
          <a:prstGeom prst="rect">
            <a:avLst/>
          </a:prstGeom>
          <a:noFill/>
        </p:spPr>
        <p:txBody>
          <a:bodyPr wrap="square" lIns="91437" tIns="45717" rIns="91437" bIns="45717" rtlCol="0">
            <a:spAutoFit/>
          </a:bodyPr>
          <a:lstStyle/>
          <a:p>
            <a:r>
              <a:rPr lang="en-US" dirty="0" smtClean="0"/>
              <a:t>AQUATIC CENTER</a:t>
            </a:r>
            <a:endParaRPr lang="en-US" dirty="0"/>
          </a:p>
        </p:txBody>
      </p:sp>
      <p:sp>
        <p:nvSpPr>
          <p:cNvPr id="10" name="Oval 9"/>
          <p:cNvSpPr/>
          <p:nvPr/>
        </p:nvSpPr>
        <p:spPr>
          <a:xfrm>
            <a:off x="2095501" y="5146102"/>
            <a:ext cx="2971801" cy="1524002"/>
          </a:xfrm>
          <a:prstGeom prst="ellipse">
            <a:avLst/>
          </a:prstGeom>
          <a:solidFill>
            <a:schemeClr val="tx2">
              <a:lumMod val="75000"/>
              <a:alpha val="38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11" name="Down Arrow 10"/>
          <p:cNvSpPr/>
          <p:nvPr/>
        </p:nvSpPr>
        <p:spPr>
          <a:xfrm rot="714349">
            <a:off x="3909963" y="2327105"/>
            <a:ext cx="416446" cy="28338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12" name="TextBox 11"/>
          <p:cNvSpPr txBox="1"/>
          <p:nvPr/>
        </p:nvSpPr>
        <p:spPr>
          <a:xfrm>
            <a:off x="4876804" y="3832541"/>
            <a:ext cx="3048000" cy="538603"/>
          </a:xfrm>
          <a:prstGeom prst="rect">
            <a:avLst/>
          </a:prstGeom>
          <a:noFill/>
        </p:spPr>
        <p:txBody>
          <a:bodyPr wrap="square" lIns="91437" tIns="45717" rIns="91437" bIns="45717" rtlCol="0">
            <a:spAutoFit/>
          </a:bodyPr>
          <a:lstStyle/>
          <a:p>
            <a:r>
              <a:rPr lang="en-US" dirty="0" smtClean="0"/>
              <a:t>FIRE HOUSE</a:t>
            </a:r>
            <a:endParaRPr lang="en-US" dirty="0"/>
          </a:p>
        </p:txBody>
      </p:sp>
      <p:sp>
        <p:nvSpPr>
          <p:cNvPr id="13" name="Oval 12"/>
          <p:cNvSpPr/>
          <p:nvPr/>
        </p:nvSpPr>
        <p:spPr>
          <a:xfrm>
            <a:off x="4419602" y="3604222"/>
            <a:ext cx="2971801" cy="1524002"/>
          </a:xfrm>
          <a:prstGeom prst="ellipse">
            <a:avLst/>
          </a:prstGeom>
          <a:solidFill>
            <a:srgbClr val="FF0000">
              <a:alpha val="3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14" name="Down Arrow 13"/>
          <p:cNvSpPr/>
          <p:nvPr/>
        </p:nvSpPr>
        <p:spPr>
          <a:xfrm rot="20655579">
            <a:off x="5378042" y="2250265"/>
            <a:ext cx="412010" cy="13352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15" name="TextBox 14"/>
          <p:cNvSpPr txBox="1"/>
          <p:nvPr/>
        </p:nvSpPr>
        <p:spPr>
          <a:xfrm>
            <a:off x="3357543" y="535233"/>
            <a:ext cx="2743200" cy="1569654"/>
          </a:xfrm>
          <a:prstGeom prst="rect">
            <a:avLst/>
          </a:prstGeom>
          <a:noFill/>
          <a:ln>
            <a:solidFill>
              <a:schemeClr val="tx2">
                <a:lumMod val="60000"/>
                <a:lumOff val="40000"/>
              </a:schemeClr>
            </a:solidFill>
          </a:ln>
        </p:spPr>
        <p:txBody>
          <a:bodyPr wrap="square" lIns="91437" tIns="45717" rIns="91437" bIns="45717" rtlCol="0">
            <a:spAutoFit/>
          </a:bodyPr>
          <a:lstStyle/>
          <a:p>
            <a:pPr algn="ctr"/>
            <a:r>
              <a:rPr lang="en-US" sz="4800" dirty="0" err="1">
                <a:latin typeface="Adobe Gothic Std B" pitchFamily="34" charset="-128"/>
                <a:ea typeface="Adobe Gothic Std B" pitchFamily="34" charset="-128"/>
              </a:rPr>
              <a:t>TIF</a:t>
            </a:r>
            <a:r>
              <a:rPr lang="en-US" sz="4800" dirty="0">
                <a:latin typeface="Adobe Gothic Std B" pitchFamily="34" charset="-128"/>
                <a:ea typeface="Adobe Gothic Std B" pitchFamily="34" charset="-128"/>
              </a:rPr>
              <a:t> Funds</a:t>
            </a:r>
          </a:p>
        </p:txBody>
      </p:sp>
      <p:sp>
        <p:nvSpPr>
          <p:cNvPr id="2" name="TextBox 1"/>
          <p:cNvSpPr txBox="1"/>
          <p:nvPr/>
        </p:nvSpPr>
        <p:spPr>
          <a:xfrm>
            <a:off x="7964128" y="2433416"/>
            <a:ext cx="3386451" cy="3662535"/>
          </a:xfrm>
          <a:prstGeom prst="rect">
            <a:avLst/>
          </a:prstGeom>
          <a:solidFill>
            <a:schemeClr val="accent5">
              <a:lumMod val="60000"/>
              <a:lumOff val="40000"/>
            </a:schemeClr>
          </a:solidFill>
          <a:ln>
            <a:solidFill>
              <a:schemeClr val="tx2">
                <a:lumMod val="60000"/>
                <a:lumOff val="40000"/>
              </a:schemeClr>
            </a:solidFill>
          </a:ln>
        </p:spPr>
        <p:txBody>
          <a:bodyPr wrap="square" lIns="91437" tIns="45717" rIns="91437" bIns="45717" rtlCol="0">
            <a:spAutoFit/>
          </a:bodyPr>
          <a:lstStyle/>
          <a:p>
            <a:r>
              <a:rPr lang="en-US" dirty="0" smtClean="0"/>
              <a:t>Carriage Trails </a:t>
            </a:r>
          </a:p>
          <a:p>
            <a:r>
              <a:rPr lang="en-US" u="sng" dirty="0" smtClean="0"/>
              <a:t>Public Infrastructure</a:t>
            </a:r>
          </a:p>
          <a:p>
            <a:r>
              <a:rPr lang="en-US" dirty="0" smtClean="0"/>
              <a:t>-Water</a:t>
            </a:r>
          </a:p>
          <a:p>
            <a:r>
              <a:rPr lang="en-US" dirty="0" smtClean="0"/>
              <a:t>-Sewer</a:t>
            </a:r>
          </a:p>
          <a:p>
            <a:r>
              <a:rPr lang="en-US" dirty="0" smtClean="0"/>
              <a:t>-Streets</a:t>
            </a:r>
          </a:p>
          <a:p>
            <a:r>
              <a:rPr lang="en-US" dirty="0" smtClean="0"/>
              <a:t>-Storm</a:t>
            </a:r>
          </a:p>
          <a:p>
            <a:endParaRPr lang="en-US" dirty="0"/>
          </a:p>
        </p:txBody>
      </p:sp>
      <p:sp>
        <p:nvSpPr>
          <p:cNvPr id="3" name="Right Arrow 2"/>
          <p:cNvSpPr/>
          <p:nvPr/>
        </p:nvSpPr>
        <p:spPr>
          <a:xfrm rot="2503684">
            <a:off x="5919961" y="2693729"/>
            <a:ext cx="2224948" cy="304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16" name="Right Arrow 15"/>
          <p:cNvSpPr/>
          <p:nvPr/>
        </p:nvSpPr>
        <p:spPr>
          <a:xfrm rot="9342561">
            <a:off x="10305389" y="1402823"/>
            <a:ext cx="2819401" cy="4056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17" name="TextBox 16"/>
          <p:cNvSpPr txBox="1"/>
          <p:nvPr/>
        </p:nvSpPr>
        <p:spPr>
          <a:xfrm>
            <a:off x="2743202" y="1883930"/>
            <a:ext cx="373814" cy="538603"/>
          </a:xfrm>
          <a:prstGeom prst="rect">
            <a:avLst/>
          </a:prstGeom>
          <a:noFill/>
        </p:spPr>
        <p:txBody>
          <a:bodyPr wrap="none" lIns="91437" tIns="45717" rIns="91437" bIns="45717" rtlCol="0">
            <a:spAutoFit/>
          </a:bodyPr>
          <a:lstStyle/>
          <a:p>
            <a:r>
              <a:rPr lang="en-US" dirty="0" smtClean="0"/>
              <a:t>$</a:t>
            </a:r>
            <a:endParaRPr lang="en-US" dirty="0"/>
          </a:p>
        </p:txBody>
      </p:sp>
      <p:sp>
        <p:nvSpPr>
          <p:cNvPr id="18" name="TextBox 17"/>
          <p:cNvSpPr txBox="1"/>
          <p:nvPr/>
        </p:nvSpPr>
        <p:spPr>
          <a:xfrm>
            <a:off x="9904406" y="1647930"/>
            <a:ext cx="373814" cy="538603"/>
          </a:xfrm>
          <a:prstGeom prst="rect">
            <a:avLst/>
          </a:prstGeom>
          <a:noFill/>
        </p:spPr>
        <p:txBody>
          <a:bodyPr wrap="none" lIns="91437" tIns="45717" rIns="91437" bIns="45717" rtlCol="0">
            <a:spAutoFit/>
          </a:bodyPr>
          <a:lstStyle/>
          <a:p>
            <a:r>
              <a:rPr lang="en-US" dirty="0" smtClean="0"/>
              <a:t>$</a:t>
            </a:r>
            <a:endParaRPr lang="en-US" dirty="0"/>
          </a:p>
        </p:txBody>
      </p:sp>
      <p:sp>
        <p:nvSpPr>
          <p:cNvPr id="19" name="TextBox 18"/>
          <p:cNvSpPr txBox="1"/>
          <p:nvPr/>
        </p:nvSpPr>
        <p:spPr>
          <a:xfrm>
            <a:off x="3995514" y="2153234"/>
            <a:ext cx="373814" cy="538603"/>
          </a:xfrm>
          <a:prstGeom prst="rect">
            <a:avLst/>
          </a:prstGeom>
          <a:noFill/>
        </p:spPr>
        <p:txBody>
          <a:bodyPr wrap="none" lIns="91437" tIns="45717" rIns="91437" bIns="45717" rtlCol="0">
            <a:spAutoFit/>
          </a:bodyPr>
          <a:lstStyle/>
          <a:p>
            <a:r>
              <a:rPr lang="en-US" dirty="0" smtClean="0"/>
              <a:t>$</a:t>
            </a:r>
            <a:endParaRPr lang="en-US" dirty="0"/>
          </a:p>
        </p:txBody>
      </p:sp>
      <p:sp>
        <p:nvSpPr>
          <p:cNvPr id="20" name="TextBox 19"/>
          <p:cNvSpPr txBox="1"/>
          <p:nvPr/>
        </p:nvSpPr>
        <p:spPr>
          <a:xfrm>
            <a:off x="4883981" y="2073738"/>
            <a:ext cx="373814" cy="538603"/>
          </a:xfrm>
          <a:prstGeom prst="rect">
            <a:avLst/>
          </a:prstGeom>
          <a:noFill/>
        </p:spPr>
        <p:txBody>
          <a:bodyPr wrap="none" lIns="91437" tIns="45717" rIns="91437" bIns="45717" rtlCol="0">
            <a:spAutoFit/>
          </a:bodyPr>
          <a:lstStyle/>
          <a:p>
            <a:r>
              <a:rPr lang="en-US" dirty="0" smtClean="0"/>
              <a:t>$</a:t>
            </a:r>
            <a:endParaRPr lang="en-US" dirty="0"/>
          </a:p>
        </p:txBody>
      </p:sp>
      <p:sp>
        <p:nvSpPr>
          <p:cNvPr id="21" name="TextBox 20"/>
          <p:cNvSpPr txBox="1"/>
          <p:nvPr/>
        </p:nvSpPr>
        <p:spPr>
          <a:xfrm>
            <a:off x="6213891" y="1662678"/>
            <a:ext cx="373814" cy="538603"/>
          </a:xfrm>
          <a:prstGeom prst="rect">
            <a:avLst/>
          </a:prstGeom>
          <a:noFill/>
        </p:spPr>
        <p:txBody>
          <a:bodyPr wrap="none" lIns="91437" tIns="45717" rIns="91437" bIns="45717" rtlCol="0">
            <a:spAutoFit/>
          </a:bodyPr>
          <a:lstStyle/>
          <a:p>
            <a:r>
              <a:rPr lang="en-US" dirty="0" smtClean="0"/>
              <a:t>$</a:t>
            </a:r>
            <a:endParaRPr lang="en-US" dirty="0"/>
          </a:p>
        </p:txBody>
      </p:sp>
      <p:sp>
        <p:nvSpPr>
          <p:cNvPr id="22" name="TextBox 21"/>
          <p:cNvSpPr txBox="1"/>
          <p:nvPr/>
        </p:nvSpPr>
        <p:spPr>
          <a:xfrm flipH="1">
            <a:off x="11688044" y="1835586"/>
            <a:ext cx="640081" cy="538603"/>
          </a:xfrm>
          <a:prstGeom prst="rect">
            <a:avLst/>
          </a:prstGeom>
          <a:noFill/>
        </p:spPr>
        <p:txBody>
          <a:bodyPr wrap="square" lIns="91437" tIns="45717" rIns="91437" bIns="45717" rtlCol="0">
            <a:spAutoFit/>
          </a:bodyPr>
          <a:lstStyle/>
          <a:p>
            <a:r>
              <a:rPr lang="en-US" dirty="0" smtClean="0"/>
              <a:t>OK</a:t>
            </a:r>
            <a:endParaRPr lang="en-US" dirty="0"/>
          </a:p>
        </p:txBody>
      </p:sp>
      <p:pic>
        <p:nvPicPr>
          <p:cNvPr id="1027" name="Picture 3" descr="C:\Users\trisha_reents\AppData\Local\Microsoft\Windows\Temporary Internet Files\Content.IE5\WNWJDDQJ\MC90042317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0579" y="788748"/>
            <a:ext cx="657506" cy="65750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705601" y="1946664"/>
            <a:ext cx="1635624" cy="1569654"/>
          </a:xfrm>
          <a:prstGeom prst="rect">
            <a:avLst/>
          </a:prstGeom>
          <a:noFill/>
        </p:spPr>
        <p:txBody>
          <a:bodyPr wrap="square" lIns="91437" tIns="45717" rIns="91437" bIns="45717" rtlCol="0">
            <a:spAutoFit/>
          </a:bodyPr>
          <a:lstStyle/>
          <a:p>
            <a:r>
              <a:rPr lang="en-US" sz="9600" dirty="0">
                <a:solidFill>
                  <a:srgbClr val="FF0000"/>
                </a:solidFill>
              </a:rPr>
              <a:t>x</a:t>
            </a:r>
          </a:p>
        </p:txBody>
      </p:sp>
    </p:spTree>
    <p:extLst>
      <p:ext uri="{BB962C8B-B14F-4D97-AF65-F5344CB8AC3E}">
        <p14:creationId xmlns:p14="http://schemas.microsoft.com/office/powerpoint/2010/main" val="326054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77240" y="782320"/>
            <a:ext cx="13990320" cy="1122681"/>
          </a:xfrm>
        </p:spPr>
        <p:txBody>
          <a:bodyPr>
            <a:normAutofit/>
          </a:bodyPr>
          <a:lstStyle/>
          <a:p>
            <a:r>
              <a:rPr lang="en-US" dirty="0" smtClean="0"/>
              <a:t>2025 PLAN SUMMARY</a:t>
            </a:r>
            <a:endParaRPr lang="en-US" dirty="0"/>
          </a:p>
        </p:txBody>
      </p:sp>
      <p:sp>
        <p:nvSpPr>
          <p:cNvPr id="3" name="Content Placeholder 2"/>
          <p:cNvSpPr>
            <a:spLocks noGrp="1"/>
          </p:cNvSpPr>
          <p:nvPr>
            <p:ph idx="1"/>
          </p:nvPr>
        </p:nvSpPr>
        <p:spPr>
          <a:xfrm>
            <a:off x="388620" y="2057402"/>
            <a:ext cx="14456664" cy="6995160"/>
          </a:xfrm>
        </p:spPr>
        <p:txBody>
          <a:bodyPr>
            <a:normAutofit fontScale="77500" lnSpcReduction="20000"/>
          </a:bodyPr>
          <a:lstStyle/>
          <a:p>
            <a:r>
              <a:rPr lang="en-US" sz="4000" dirty="0">
                <a:latin typeface="Arial" pitchFamily="34" charset="0"/>
                <a:cs typeface="Arial" pitchFamily="34" charset="0"/>
              </a:rPr>
              <a:t>REDUCE amount of the income tax increase we are asking from our citizens from .35 to .25 by reallocating </a:t>
            </a:r>
            <a:r>
              <a:rPr lang="en-US" sz="4000" u="sng" dirty="0">
                <a:latin typeface="Arial" pitchFamily="34" charset="0"/>
                <a:cs typeface="Arial" pitchFamily="34" charset="0"/>
              </a:rPr>
              <a:t>existing</a:t>
            </a:r>
            <a:r>
              <a:rPr lang="en-US" sz="4000" dirty="0">
                <a:latin typeface="Arial" pitchFamily="34" charset="0"/>
                <a:cs typeface="Arial" pitchFamily="34" charset="0"/>
              </a:rPr>
              <a:t> INCOME TAX currently allocated </a:t>
            </a:r>
            <a:r>
              <a:rPr lang="en-US" sz="4000" dirty="0" smtClean="0">
                <a:latin typeface="Arial" pitchFamily="34" charset="0"/>
                <a:cs typeface="Arial" pitchFamily="34" charset="0"/>
              </a:rPr>
              <a:t>to Fire </a:t>
            </a:r>
            <a:r>
              <a:rPr lang="en-US" sz="4000" dirty="0">
                <a:latin typeface="Arial" pitchFamily="34" charset="0"/>
                <a:cs typeface="Arial" pitchFamily="34" charset="0"/>
              </a:rPr>
              <a:t>Capital and a New Fire House to the Fire Operations Fund and allocating </a:t>
            </a:r>
            <a:r>
              <a:rPr lang="en-US" sz="4000" dirty="0" smtClean="0">
                <a:latin typeface="Arial" pitchFamily="34" charset="0"/>
                <a:cs typeface="Arial" pitchFamily="34" charset="0"/>
              </a:rPr>
              <a:t>a portion of program </a:t>
            </a:r>
            <a:r>
              <a:rPr lang="en-US" sz="4000" dirty="0">
                <a:latin typeface="Arial" pitchFamily="34" charset="0"/>
                <a:cs typeface="Arial" pitchFamily="34" charset="0"/>
              </a:rPr>
              <a:t>costs currently born by the Operating Funds to Non-Operating Funds.</a:t>
            </a:r>
            <a:endParaRPr lang="en-US" dirty="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Reduce total city debt by using a portion of Non-Operating Funds surplus to pay off existing notes used to fund Public Infrastructure at Carriage Trails while at the same time putting these low yielding reserves to work and saving the difference between what we would pay in interest on this debt and the investment earnings we would receive on our surplus balances. This reduces debt, reduces risk and saves City approximately $180,000 per year in interest savings.</a:t>
            </a:r>
          </a:p>
          <a:p>
            <a:pPr marL="0" indent="0">
              <a:buNone/>
            </a:pPr>
            <a:endParaRPr lang="en-US" dirty="0">
              <a:latin typeface="Arial" pitchFamily="34" charset="0"/>
              <a:cs typeface="Arial" pitchFamily="34" charset="0"/>
            </a:endParaRPr>
          </a:p>
          <a:p>
            <a:r>
              <a:rPr lang="en-US" dirty="0" smtClean="0">
                <a:latin typeface="Arial" pitchFamily="34" charset="0"/>
                <a:cs typeface="Arial" pitchFamily="34" charset="0"/>
              </a:rPr>
              <a:t>Music Center debt becomes less risky as a result of creation of new TIF district and reallocation of Carriage Trails TIF funds - as it will now be funded by existing  revenue streams that are already proposed to be under construction or already completed.</a:t>
            </a:r>
          </a:p>
          <a:p>
            <a:endParaRPr lang="en-US" dirty="0"/>
          </a:p>
        </p:txBody>
      </p:sp>
      <p:sp>
        <p:nvSpPr>
          <p:cNvPr id="4" name="TextBox 3"/>
          <p:cNvSpPr txBox="1"/>
          <p:nvPr/>
        </p:nvSpPr>
        <p:spPr>
          <a:xfrm>
            <a:off x="14767560" y="9276080"/>
            <a:ext cx="484608" cy="594003"/>
          </a:xfrm>
          <a:prstGeom prst="rect">
            <a:avLst/>
          </a:prstGeom>
          <a:noFill/>
        </p:spPr>
        <p:txBody>
          <a:bodyPr wrap="none" lIns="146298" tIns="73149" rIns="146298" bIns="73149" rtlCol="0">
            <a:spAutoFit/>
          </a:bodyPr>
          <a:lstStyle/>
          <a:p>
            <a:r>
              <a:rPr lang="en-US" dirty="0" smtClean="0"/>
              <a:t>2</a:t>
            </a:r>
            <a:endParaRPr lang="en-US" dirty="0"/>
          </a:p>
        </p:txBody>
      </p:sp>
    </p:spTree>
    <p:extLst>
      <p:ext uri="{BB962C8B-B14F-4D97-AF65-F5344CB8AC3E}">
        <p14:creationId xmlns:p14="http://schemas.microsoft.com/office/powerpoint/2010/main" val="1279694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4711" y="514383"/>
            <a:ext cx="1905000" cy="3170093"/>
          </a:xfrm>
          <a:prstGeom prst="rect">
            <a:avLst/>
          </a:prstGeom>
          <a:noFill/>
          <a:ln>
            <a:solidFill>
              <a:schemeClr val="tx2">
                <a:lumMod val="60000"/>
                <a:lumOff val="40000"/>
              </a:schemeClr>
            </a:solidFill>
          </a:ln>
        </p:spPr>
        <p:txBody>
          <a:bodyPr wrap="square" lIns="91437" tIns="45717" rIns="91437" bIns="45717" rtlCol="0">
            <a:spAutoFit/>
          </a:bodyPr>
          <a:lstStyle/>
          <a:p>
            <a:r>
              <a:rPr lang="en-US" sz="4000" dirty="0">
                <a:latin typeface="Adobe Gothic Std B" pitchFamily="34" charset="-128"/>
                <a:ea typeface="Adobe Gothic Std B" pitchFamily="34" charset="-128"/>
              </a:rPr>
              <a:t>Water </a:t>
            </a:r>
          </a:p>
          <a:p>
            <a:r>
              <a:rPr lang="en-US" sz="4000" dirty="0">
                <a:latin typeface="Adobe Gothic Std B" pitchFamily="34" charset="-128"/>
                <a:ea typeface="Adobe Gothic Std B" pitchFamily="34" charset="-128"/>
              </a:rPr>
              <a:t>Sewer</a:t>
            </a:r>
          </a:p>
          <a:p>
            <a:r>
              <a:rPr lang="en-US" sz="4000" dirty="0">
                <a:latin typeface="Adobe Gothic Std B" pitchFamily="34" charset="-128"/>
                <a:ea typeface="Adobe Gothic Std B" pitchFamily="34" charset="-128"/>
              </a:rPr>
              <a:t>Street</a:t>
            </a:r>
          </a:p>
          <a:p>
            <a:r>
              <a:rPr lang="en-US" sz="4000" dirty="0">
                <a:latin typeface="Adobe Gothic Std B" pitchFamily="34" charset="-128"/>
                <a:ea typeface="Adobe Gothic Std B" pitchFamily="34" charset="-128"/>
              </a:rPr>
              <a:t>Storm </a:t>
            </a:r>
          </a:p>
          <a:p>
            <a:r>
              <a:rPr lang="en-US" sz="4000" dirty="0">
                <a:latin typeface="Adobe Gothic Std B" pitchFamily="34" charset="-128"/>
                <a:ea typeface="Adobe Gothic Std B" pitchFamily="34" charset="-128"/>
              </a:rPr>
              <a:t>Funds</a:t>
            </a:r>
          </a:p>
        </p:txBody>
      </p:sp>
      <p:sp>
        <p:nvSpPr>
          <p:cNvPr id="5" name="TextBox 4"/>
          <p:cNvSpPr txBox="1"/>
          <p:nvPr/>
        </p:nvSpPr>
        <p:spPr>
          <a:xfrm>
            <a:off x="14782802" y="9302403"/>
            <a:ext cx="373814" cy="538603"/>
          </a:xfrm>
          <a:prstGeom prst="rect">
            <a:avLst/>
          </a:prstGeom>
          <a:noFill/>
        </p:spPr>
        <p:txBody>
          <a:bodyPr wrap="none" lIns="91437" tIns="45717" rIns="91437" bIns="45717" rtlCol="0">
            <a:spAutoFit/>
          </a:bodyPr>
          <a:lstStyle/>
          <a:p>
            <a:r>
              <a:rPr lang="en-US" dirty="0"/>
              <a:t>4</a:t>
            </a:r>
          </a:p>
        </p:txBody>
      </p:sp>
      <p:sp>
        <p:nvSpPr>
          <p:cNvPr id="6" name="Down Arrow 5"/>
          <p:cNvSpPr/>
          <p:nvPr/>
        </p:nvSpPr>
        <p:spPr>
          <a:xfrm rot="3203587">
            <a:off x="2518044" y="1939337"/>
            <a:ext cx="416445" cy="17367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7" name="TextBox 6"/>
          <p:cNvSpPr txBox="1"/>
          <p:nvPr/>
        </p:nvSpPr>
        <p:spPr>
          <a:xfrm>
            <a:off x="533401" y="3954240"/>
            <a:ext cx="3048000" cy="538603"/>
          </a:xfrm>
          <a:prstGeom prst="rect">
            <a:avLst/>
          </a:prstGeom>
          <a:noFill/>
        </p:spPr>
        <p:txBody>
          <a:bodyPr wrap="square" lIns="91437" tIns="45717" rIns="91437" bIns="45717" rtlCol="0">
            <a:spAutoFit/>
          </a:bodyPr>
          <a:lstStyle/>
          <a:p>
            <a:r>
              <a:rPr lang="en-US" dirty="0" smtClean="0"/>
              <a:t>MUSIC CENTER</a:t>
            </a:r>
            <a:endParaRPr lang="en-US" dirty="0"/>
          </a:p>
        </p:txBody>
      </p:sp>
      <p:sp>
        <p:nvSpPr>
          <p:cNvPr id="8" name="Oval 7"/>
          <p:cNvSpPr/>
          <p:nvPr/>
        </p:nvSpPr>
        <p:spPr>
          <a:xfrm>
            <a:off x="233342" y="3434210"/>
            <a:ext cx="2971801" cy="1524002"/>
          </a:xfrm>
          <a:prstGeom prst="ellipse">
            <a:avLst/>
          </a:prstGeom>
          <a:solidFill>
            <a:srgbClr val="FFC000">
              <a:alpha val="49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9" name="TextBox 8"/>
          <p:cNvSpPr txBox="1"/>
          <p:nvPr/>
        </p:nvSpPr>
        <p:spPr>
          <a:xfrm>
            <a:off x="2209804" y="5369500"/>
            <a:ext cx="3048000" cy="538603"/>
          </a:xfrm>
          <a:prstGeom prst="rect">
            <a:avLst/>
          </a:prstGeom>
          <a:noFill/>
        </p:spPr>
        <p:txBody>
          <a:bodyPr wrap="square" lIns="91437" tIns="45717" rIns="91437" bIns="45717" rtlCol="0">
            <a:spAutoFit/>
          </a:bodyPr>
          <a:lstStyle/>
          <a:p>
            <a:r>
              <a:rPr lang="en-US" dirty="0" smtClean="0"/>
              <a:t>AQUATIC CENTER</a:t>
            </a:r>
            <a:endParaRPr lang="en-US" dirty="0"/>
          </a:p>
        </p:txBody>
      </p:sp>
      <p:sp>
        <p:nvSpPr>
          <p:cNvPr id="10" name="Oval 9"/>
          <p:cNvSpPr/>
          <p:nvPr/>
        </p:nvSpPr>
        <p:spPr>
          <a:xfrm>
            <a:off x="2095501" y="4876801"/>
            <a:ext cx="2971801" cy="1524002"/>
          </a:xfrm>
          <a:prstGeom prst="ellipse">
            <a:avLst/>
          </a:prstGeom>
          <a:solidFill>
            <a:schemeClr val="tx2">
              <a:lumMod val="75000"/>
              <a:alpha val="38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11" name="Down Arrow 10"/>
          <p:cNvSpPr/>
          <p:nvPr/>
        </p:nvSpPr>
        <p:spPr>
          <a:xfrm rot="714349">
            <a:off x="3989483" y="2181876"/>
            <a:ext cx="416446" cy="24908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12" name="TextBox 11"/>
          <p:cNvSpPr txBox="1"/>
          <p:nvPr/>
        </p:nvSpPr>
        <p:spPr>
          <a:xfrm>
            <a:off x="4876804" y="3832541"/>
            <a:ext cx="3048000" cy="538603"/>
          </a:xfrm>
          <a:prstGeom prst="rect">
            <a:avLst/>
          </a:prstGeom>
          <a:noFill/>
        </p:spPr>
        <p:txBody>
          <a:bodyPr wrap="square" lIns="91437" tIns="45717" rIns="91437" bIns="45717" rtlCol="0">
            <a:spAutoFit/>
          </a:bodyPr>
          <a:lstStyle/>
          <a:p>
            <a:r>
              <a:rPr lang="en-US" dirty="0" smtClean="0"/>
              <a:t>FIRE HOUSE</a:t>
            </a:r>
            <a:endParaRPr lang="en-US" dirty="0"/>
          </a:p>
        </p:txBody>
      </p:sp>
      <p:sp>
        <p:nvSpPr>
          <p:cNvPr id="13" name="Oval 12"/>
          <p:cNvSpPr/>
          <p:nvPr/>
        </p:nvSpPr>
        <p:spPr>
          <a:xfrm>
            <a:off x="4419602" y="3312508"/>
            <a:ext cx="2971801" cy="1524002"/>
          </a:xfrm>
          <a:prstGeom prst="ellipse">
            <a:avLst/>
          </a:prstGeom>
          <a:solidFill>
            <a:srgbClr val="FF0000">
              <a:alpha val="3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14" name="Down Arrow 13"/>
          <p:cNvSpPr/>
          <p:nvPr/>
        </p:nvSpPr>
        <p:spPr>
          <a:xfrm rot="20655579">
            <a:off x="5350927" y="2181508"/>
            <a:ext cx="412010" cy="110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15" name="TextBox 14"/>
          <p:cNvSpPr txBox="1"/>
          <p:nvPr/>
        </p:nvSpPr>
        <p:spPr>
          <a:xfrm>
            <a:off x="3357543" y="529776"/>
            <a:ext cx="2743200" cy="1569654"/>
          </a:xfrm>
          <a:prstGeom prst="rect">
            <a:avLst/>
          </a:prstGeom>
          <a:noFill/>
          <a:ln>
            <a:solidFill>
              <a:schemeClr val="tx2">
                <a:lumMod val="60000"/>
                <a:lumOff val="40000"/>
              </a:schemeClr>
            </a:solidFill>
          </a:ln>
        </p:spPr>
        <p:txBody>
          <a:bodyPr wrap="square" lIns="91437" tIns="45717" rIns="91437" bIns="45717" rtlCol="0">
            <a:spAutoFit/>
          </a:bodyPr>
          <a:lstStyle/>
          <a:p>
            <a:pPr algn="ctr"/>
            <a:r>
              <a:rPr lang="en-US" sz="4800" dirty="0" err="1">
                <a:latin typeface="Adobe Gothic Std B" pitchFamily="34" charset="-128"/>
                <a:ea typeface="Adobe Gothic Std B" pitchFamily="34" charset="-128"/>
              </a:rPr>
              <a:t>TIF</a:t>
            </a:r>
            <a:r>
              <a:rPr lang="en-US" sz="4800" dirty="0">
                <a:latin typeface="Adobe Gothic Std B" pitchFamily="34" charset="-128"/>
                <a:ea typeface="Adobe Gothic Std B" pitchFamily="34" charset="-128"/>
              </a:rPr>
              <a:t> Funds</a:t>
            </a:r>
          </a:p>
        </p:txBody>
      </p:sp>
      <p:sp>
        <p:nvSpPr>
          <p:cNvPr id="2" name="TextBox 1"/>
          <p:cNvSpPr txBox="1"/>
          <p:nvPr/>
        </p:nvSpPr>
        <p:spPr>
          <a:xfrm>
            <a:off x="7949381" y="2422536"/>
            <a:ext cx="3553505" cy="3216259"/>
          </a:xfrm>
          <a:prstGeom prst="rect">
            <a:avLst/>
          </a:prstGeom>
          <a:solidFill>
            <a:schemeClr val="accent5">
              <a:lumMod val="60000"/>
              <a:lumOff val="40000"/>
            </a:schemeClr>
          </a:solidFill>
          <a:ln>
            <a:solidFill>
              <a:schemeClr val="tx2">
                <a:lumMod val="60000"/>
                <a:lumOff val="40000"/>
              </a:schemeClr>
            </a:solidFill>
          </a:ln>
        </p:spPr>
        <p:txBody>
          <a:bodyPr wrap="square" lIns="91437" tIns="45717" rIns="91437" bIns="45717" rtlCol="0">
            <a:spAutoFit/>
          </a:bodyPr>
          <a:lstStyle/>
          <a:p>
            <a:r>
              <a:rPr lang="en-US" dirty="0" smtClean="0"/>
              <a:t>Carriage Trails </a:t>
            </a:r>
          </a:p>
          <a:p>
            <a:r>
              <a:rPr lang="en-US" u="sng" dirty="0" smtClean="0"/>
              <a:t>Public Infrastructure</a:t>
            </a:r>
          </a:p>
          <a:p>
            <a:r>
              <a:rPr lang="en-US" dirty="0" smtClean="0"/>
              <a:t>-Water</a:t>
            </a:r>
          </a:p>
          <a:p>
            <a:r>
              <a:rPr lang="en-US" dirty="0" smtClean="0"/>
              <a:t>-Sewer</a:t>
            </a:r>
          </a:p>
          <a:p>
            <a:r>
              <a:rPr lang="en-US" dirty="0" smtClean="0"/>
              <a:t>-Streets</a:t>
            </a:r>
          </a:p>
          <a:p>
            <a:r>
              <a:rPr lang="en-US" dirty="0" smtClean="0"/>
              <a:t>-Storm</a:t>
            </a:r>
          </a:p>
          <a:p>
            <a:endParaRPr lang="en-US" dirty="0"/>
          </a:p>
        </p:txBody>
      </p:sp>
      <p:sp>
        <p:nvSpPr>
          <p:cNvPr id="3" name="Right Arrow 2"/>
          <p:cNvSpPr/>
          <p:nvPr/>
        </p:nvSpPr>
        <p:spPr>
          <a:xfrm rot="2503684">
            <a:off x="5877551" y="2677565"/>
            <a:ext cx="2304849" cy="222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16" name="Right Arrow 15"/>
          <p:cNvSpPr/>
          <p:nvPr/>
        </p:nvSpPr>
        <p:spPr>
          <a:xfrm rot="9107809">
            <a:off x="10305389" y="1402823"/>
            <a:ext cx="2819401" cy="4056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17" name="TextBox 16"/>
          <p:cNvSpPr txBox="1"/>
          <p:nvPr/>
        </p:nvSpPr>
        <p:spPr>
          <a:xfrm>
            <a:off x="3205143" y="1830129"/>
            <a:ext cx="373814" cy="538603"/>
          </a:xfrm>
          <a:prstGeom prst="rect">
            <a:avLst/>
          </a:prstGeom>
          <a:noFill/>
        </p:spPr>
        <p:txBody>
          <a:bodyPr wrap="none" lIns="91437" tIns="45717" rIns="91437" bIns="45717" rtlCol="0">
            <a:spAutoFit/>
          </a:bodyPr>
          <a:lstStyle/>
          <a:p>
            <a:r>
              <a:rPr lang="en-US" dirty="0" smtClean="0"/>
              <a:t>$</a:t>
            </a:r>
            <a:endParaRPr lang="en-US" dirty="0"/>
          </a:p>
        </p:txBody>
      </p:sp>
      <p:sp>
        <p:nvSpPr>
          <p:cNvPr id="18" name="TextBox 17"/>
          <p:cNvSpPr txBox="1"/>
          <p:nvPr/>
        </p:nvSpPr>
        <p:spPr>
          <a:xfrm>
            <a:off x="9904406" y="1647930"/>
            <a:ext cx="373814" cy="538603"/>
          </a:xfrm>
          <a:prstGeom prst="rect">
            <a:avLst/>
          </a:prstGeom>
          <a:noFill/>
        </p:spPr>
        <p:txBody>
          <a:bodyPr wrap="none" lIns="91437" tIns="45717" rIns="91437" bIns="45717" rtlCol="0">
            <a:spAutoFit/>
          </a:bodyPr>
          <a:lstStyle/>
          <a:p>
            <a:r>
              <a:rPr lang="en-US" dirty="0" smtClean="0"/>
              <a:t>$</a:t>
            </a:r>
            <a:endParaRPr lang="en-US" dirty="0"/>
          </a:p>
        </p:txBody>
      </p:sp>
      <p:sp>
        <p:nvSpPr>
          <p:cNvPr id="19" name="TextBox 18"/>
          <p:cNvSpPr txBox="1"/>
          <p:nvPr/>
        </p:nvSpPr>
        <p:spPr>
          <a:xfrm>
            <a:off x="3995514" y="2153234"/>
            <a:ext cx="373814" cy="538603"/>
          </a:xfrm>
          <a:prstGeom prst="rect">
            <a:avLst/>
          </a:prstGeom>
          <a:noFill/>
        </p:spPr>
        <p:txBody>
          <a:bodyPr wrap="none" lIns="91437" tIns="45717" rIns="91437" bIns="45717" rtlCol="0">
            <a:spAutoFit/>
          </a:bodyPr>
          <a:lstStyle/>
          <a:p>
            <a:r>
              <a:rPr lang="en-US" dirty="0" smtClean="0"/>
              <a:t>$</a:t>
            </a:r>
            <a:endParaRPr lang="en-US" dirty="0"/>
          </a:p>
        </p:txBody>
      </p:sp>
      <p:sp>
        <p:nvSpPr>
          <p:cNvPr id="20" name="TextBox 19"/>
          <p:cNvSpPr txBox="1"/>
          <p:nvPr/>
        </p:nvSpPr>
        <p:spPr>
          <a:xfrm>
            <a:off x="4883981" y="2073738"/>
            <a:ext cx="373814" cy="538603"/>
          </a:xfrm>
          <a:prstGeom prst="rect">
            <a:avLst/>
          </a:prstGeom>
          <a:noFill/>
        </p:spPr>
        <p:txBody>
          <a:bodyPr wrap="none" lIns="91437" tIns="45717" rIns="91437" bIns="45717" rtlCol="0">
            <a:spAutoFit/>
          </a:bodyPr>
          <a:lstStyle/>
          <a:p>
            <a:r>
              <a:rPr lang="en-US" dirty="0" smtClean="0"/>
              <a:t>$</a:t>
            </a:r>
            <a:endParaRPr lang="en-US" dirty="0"/>
          </a:p>
        </p:txBody>
      </p:sp>
      <p:sp>
        <p:nvSpPr>
          <p:cNvPr id="21" name="TextBox 20"/>
          <p:cNvSpPr txBox="1"/>
          <p:nvPr/>
        </p:nvSpPr>
        <p:spPr>
          <a:xfrm>
            <a:off x="6213891" y="1662678"/>
            <a:ext cx="373814" cy="538603"/>
          </a:xfrm>
          <a:prstGeom prst="rect">
            <a:avLst/>
          </a:prstGeom>
          <a:noFill/>
        </p:spPr>
        <p:txBody>
          <a:bodyPr wrap="none" lIns="91437" tIns="45717" rIns="91437" bIns="45717" rtlCol="0">
            <a:spAutoFit/>
          </a:bodyPr>
          <a:lstStyle/>
          <a:p>
            <a:r>
              <a:rPr lang="en-US" dirty="0" smtClean="0"/>
              <a:t>$</a:t>
            </a:r>
            <a:endParaRPr lang="en-US" dirty="0"/>
          </a:p>
        </p:txBody>
      </p:sp>
      <p:sp>
        <p:nvSpPr>
          <p:cNvPr id="22" name="TextBox 21"/>
          <p:cNvSpPr txBox="1"/>
          <p:nvPr/>
        </p:nvSpPr>
        <p:spPr>
          <a:xfrm flipH="1">
            <a:off x="11688044" y="1835586"/>
            <a:ext cx="640081" cy="538603"/>
          </a:xfrm>
          <a:prstGeom prst="rect">
            <a:avLst/>
          </a:prstGeom>
          <a:noFill/>
        </p:spPr>
        <p:txBody>
          <a:bodyPr wrap="square" lIns="91437" tIns="45717" rIns="91437" bIns="45717" rtlCol="0">
            <a:spAutoFit/>
          </a:bodyPr>
          <a:lstStyle/>
          <a:p>
            <a:r>
              <a:rPr lang="en-US" dirty="0" smtClean="0"/>
              <a:t>OK</a:t>
            </a:r>
            <a:endParaRPr lang="en-US" dirty="0"/>
          </a:p>
        </p:txBody>
      </p:sp>
      <p:pic>
        <p:nvPicPr>
          <p:cNvPr id="1027" name="Picture 3" descr="C:\Users\trisha_reents\AppData\Local\Microsoft\Windows\Temporary Internet Files\Content.IE5\WNWJDDQJ\MC90042317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0579" y="788748"/>
            <a:ext cx="657506" cy="65750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705601" y="1946664"/>
            <a:ext cx="1635624" cy="1569654"/>
          </a:xfrm>
          <a:prstGeom prst="rect">
            <a:avLst/>
          </a:prstGeom>
          <a:noFill/>
        </p:spPr>
        <p:txBody>
          <a:bodyPr wrap="square" lIns="91437" tIns="45717" rIns="91437" bIns="45717" rtlCol="0">
            <a:spAutoFit/>
          </a:bodyPr>
          <a:lstStyle/>
          <a:p>
            <a:r>
              <a:rPr lang="en-US" sz="9600" dirty="0">
                <a:solidFill>
                  <a:srgbClr val="FF0000"/>
                </a:solidFill>
              </a:rPr>
              <a:t>x</a:t>
            </a:r>
          </a:p>
        </p:txBody>
      </p:sp>
      <p:sp>
        <p:nvSpPr>
          <p:cNvPr id="35" name="TextBox 34"/>
          <p:cNvSpPr txBox="1"/>
          <p:nvPr/>
        </p:nvSpPr>
        <p:spPr>
          <a:xfrm>
            <a:off x="10685075" y="6363928"/>
            <a:ext cx="1635624" cy="1569654"/>
          </a:xfrm>
          <a:prstGeom prst="rect">
            <a:avLst/>
          </a:prstGeom>
          <a:noFill/>
        </p:spPr>
        <p:txBody>
          <a:bodyPr wrap="square" lIns="91437" tIns="45717" rIns="91437" bIns="45717" rtlCol="0">
            <a:spAutoFit/>
          </a:bodyPr>
          <a:lstStyle/>
          <a:p>
            <a:r>
              <a:rPr lang="en-US" sz="9600" dirty="0">
                <a:solidFill>
                  <a:srgbClr val="FF0000"/>
                </a:solidFill>
              </a:rPr>
              <a:t>x</a:t>
            </a:r>
          </a:p>
        </p:txBody>
      </p:sp>
      <p:sp>
        <p:nvSpPr>
          <p:cNvPr id="36" name="TextBox 35"/>
          <p:cNvSpPr txBox="1"/>
          <p:nvPr/>
        </p:nvSpPr>
        <p:spPr>
          <a:xfrm>
            <a:off x="6095826" y="7105576"/>
            <a:ext cx="1635624" cy="1569654"/>
          </a:xfrm>
          <a:prstGeom prst="rect">
            <a:avLst/>
          </a:prstGeom>
          <a:noFill/>
        </p:spPr>
        <p:txBody>
          <a:bodyPr wrap="square" lIns="91437" tIns="45717" rIns="91437" bIns="45717" rtlCol="0">
            <a:spAutoFit/>
          </a:bodyPr>
          <a:lstStyle/>
          <a:p>
            <a:r>
              <a:rPr lang="en-US" sz="9600" dirty="0">
                <a:solidFill>
                  <a:srgbClr val="FF0000"/>
                </a:solidFill>
              </a:rPr>
              <a:t>x</a:t>
            </a:r>
          </a:p>
        </p:txBody>
      </p:sp>
      <p:sp>
        <p:nvSpPr>
          <p:cNvPr id="37" name="TextBox 36"/>
          <p:cNvSpPr txBox="1"/>
          <p:nvPr/>
        </p:nvSpPr>
        <p:spPr>
          <a:xfrm>
            <a:off x="2387329" y="8452324"/>
            <a:ext cx="1635624" cy="1569654"/>
          </a:xfrm>
          <a:prstGeom prst="rect">
            <a:avLst/>
          </a:prstGeom>
          <a:noFill/>
        </p:spPr>
        <p:txBody>
          <a:bodyPr wrap="square" lIns="91437" tIns="45717" rIns="91437" bIns="45717" rtlCol="0">
            <a:spAutoFit/>
          </a:bodyPr>
          <a:lstStyle/>
          <a:p>
            <a:r>
              <a:rPr lang="en-US" sz="9600" dirty="0">
                <a:solidFill>
                  <a:srgbClr val="FF0000"/>
                </a:solidFill>
              </a:rPr>
              <a:t>x</a:t>
            </a:r>
          </a:p>
        </p:txBody>
      </p:sp>
      <p:cxnSp>
        <p:nvCxnSpPr>
          <p:cNvPr id="25" name="Straight Connector 24"/>
          <p:cNvCxnSpPr/>
          <p:nvPr/>
        </p:nvCxnSpPr>
        <p:spPr>
          <a:xfrm flipH="1">
            <a:off x="14782805" y="3684476"/>
            <a:ext cx="93455" cy="5552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371603" y="9237155"/>
            <a:ext cx="1341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371601" y="4958212"/>
            <a:ext cx="0" cy="42789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4478003" y="3832541"/>
            <a:ext cx="76197" cy="4168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737027" y="8001000"/>
            <a:ext cx="107409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3733803" y="6553202"/>
            <a:ext cx="3227" cy="14477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3639805" y="3832541"/>
            <a:ext cx="76200" cy="363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6587711" y="7277103"/>
            <a:ext cx="7052090" cy="190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6400803" y="4911216"/>
            <a:ext cx="186910" cy="2365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718590" y="3954729"/>
            <a:ext cx="2597243" cy="538603"/>
          </a:xfrm>
          <a:prstGeom prst="rect">
            <a:avLst/>
          </a:prstGeom>
          <a:noFill/>
        </p:spPr>
        <p:txBody>
          <a:bodyPr wrap="none" lIns="91437" tIns="45717" rIns="91437" bIns="45717" rtlCol="0">
            <a:spAutoFit/>
          </a:bodyPr>
          <a:lstStyle/>
          <a:p>
            <a:r>
              <a:rPr lang="en-US" dirty="0" smtClean="0"/>
              <a:t>More restrictive</a:t>
            </a:r>
            <a:endParaRPr lang="en-US" dirty="0"/>
          </a:p>
        </p:txBody>
      </p:sp>
      <p:sp>
        <p:nvSpPr>
          <p:cNvPr id="26" name="TextBox 25"/>
          <p:cNvSpPr txBox="1"/>
          <p:nvPr/>
        </p:nvSpPr>
        <p:spPr>
          <a:xfrm>
            <a:off x="6095824" y="491375"/>
            <a:ext cx="2895600" cy="538603"/>
          </a:xfrm>
          <a:prstGeom prst="rect">
            <a:avLst/>
          </a:prstGeom>
          <a:noFill/>
        </p:spPr>
        <p:txBody>
          <a:bodyPr wrap="square" lIns="91437" tIns="45717" rIns="91437" bIns="45717" rtlCol="0">
            <a:spAutoFit/>
          </a:bodyPr>
          <a:lstStyle/>
          <a:p>
            <a:r>
              <a:rPr lang="en-US" dirty="0" smtClean="0"/>
              <a:t>Less restrictive</a:t>
            </a:r>
            <a:endParaRPr lang="en-US" dirty="0"/>
          </a:p>
        </p:txBody>
      </p:sp>
    </p:spTree>
    <p:extLst>
      <p:ext uri="{BB962C8B-B14F-4D97-AF65-F5344CB8AC3E}">
        <p14:creationId xmlns:p14="http://schemas.microsoft.com/office/powerpoint/2010/main" val="1011835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82802" y="9302403"/>
            <a:ext cx="373814" cy="538603"/>
          </a:xfrm>
          <a:prstGeom prst="rect">
            <a:avLst/>
          </a:prstGeom>
          <a:noFill/>
        </p:spPr>
        <p:txBody>
          <a:bodyPr wrap="none" lIns="91437" tIns="45717" rIns="91437" bIns="45717" rtlCol="0">
            <a:spAutoFit/>
          </a:bodyPr>
          <a:lstStyle/>
          <a:p>
            <a:r>
              <a:rPr lang="en-US" dirty="0"/>
              <a:t>1</a:t>
            </a:r>
          </a:p>
        </p:txBody>
      </p:sp>
      <p:sp>
        <p:nvSpPr>
          <p:cNvPr id="7" name="TextBox 6"/>
          <p:cNvSpPr txBox="1"/>
          <p:nvPr/>
        </p:nvSpPr>
        <p:spPr>
          <a:xfrm>
            <a:off x="533401" y="3954240"/>
            <a:ext cx="3048000" cy="538603"/>
          </a:xfrm>
          <a:prstGeom prst="rect">
            <a:avLst/>
          </a:prstGeom>
          <a:noFill/>
        </p:spPr>
        <p:txBody>
          <a:bodyPr wrap="square" lIns="91437" tIns="45717" rIns="91437" bIns="45717" rtlCol="0">
            <a:spAutoFit/>
          </a:bodyPr>
          <a:lstStyle/>
          <a:p>
            <a:r>
              <a:rPr lang="en-US" dirty="0" smtClean="0"/>
              <a:t>MUSIC CENTER</a:t>
            </a:r>
            <a:endParaRPr lang="en-US" dirty="0"/>
          </a:p>
        </p:txBody>
      </p:sp>
      <p:sp>
        <p:nvSpPr>
          <p:cNvPr id="8" name="Oval 7"/>
          <p:cNvSpPr/>
          <p:nvPr/>
        </p:nvSpPr>
        <p:spPr>
          <a:xfrm>
            <a:off x="233342" y="3434210"/>
            <a:ext cx="3348059" cy="1524002"/>
          </a:xfrm>
          <a:prstGeom prst="ellipse">
            <a:avLst/>
          </a:prstGeom>
          <a:solidFill>
            <a:srgbClr val="FFC000">
              <a:alpha val="49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9" name="TextBox 8"/>
          <p:cNvSpPr txBox="1"/>
          <p:nvPr/>
        </p:nvSpPr>
        <p:spPr>
          <a:xfrm>
            <a:off x="4369332" y="3850534"/>
            <a:ext cx="3048000" cy="538603"/>
          </a:xfrm>
          <a:prstGeom prst="rect">
            <a:avLst/>
          </a:prstGeom>
          <a:noFill/>
        </p:spPr>
        <p:txBody>
          <a:bodyPr wrap="square" lIns="91437" tIns="45717" rIns="91437" bIns="45717" rtlCol="0">
            <a:spAutoFit/>
          </a:bodyPr>
          <a:lstStyle/>
          <a:p>
            <a:r>
              <a:rPr lang="en-US" dirty="0" smtClean="0"/>
              <a:t>AQUATIC CENTER</a:t>
            </a:r>
            <a:endParaRPr lang="en-US" dirty="0"/>
          </a:p>
        </p:txBody>
      </p:sp>
      <p:sp>
        <p:nvSpPr>
          <p:cNvPr id="10" name="Oval 9"/>
          <p:cNvSpPr/>
          <p:nvPr/>
        </p:nvSpPr>
        <p:spPr>
          <a:xfrm>
            <a:off x="3721481" y="3439857"/>
            <a:ext cx="3168559" cy="1524002"/>
          </a:xfrm>
          <a:prstGeom prst="ellipse">
            <a:avLst/>
          </a:prstGeom>
          <a:solidFill>
            <a:schemeClr val="tx2">
              <a:lumMod val="75000"/>
              <a:alpha val="38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12" name="TextBox 11"/>
          <p:cNvSpPr txBox="1"/>
          <p:nvPr/>
        </p:nvSpPr>
        <p:spPr>
          <a:xfrm>
            <a:off x="8201431" y="3805206"/>
            <a:ext cx="3048000" cy="538603"/>
          </a:xfrm>
          <a:prstGeom prst="rect">
            <a:avLst/>
          </a:prstGeom>
          <a:noFill/>
        </p:spPr>
        <p:txBody>
          <a:bodyPr wrap="square" lIns="91437" tIns="45717" rIns="91437" bIns="45717" rtlCol="0">
            <a:spAutoFit/>
          </a:bodyPr>
          <a:lstStyle/>
          <a:p>
            <a:r>
              <a:rPr lang="en-US" dirty="0" smtClean="0"/>
              <a:t>FIRE HOUSE</a:t>
            </a:r>
            <a:endParaRPr lang="en-US" dirty="0"/>
          </a:p>
        </p:txBody>
      </p:sp>
      <p:sp>
        <p:nvSpPr>
          <p:cNvPr id="13" name="Oval 12"/>
          <p:cNvSpPr/>
          <p:nvPr/>
        </p:nvSpPr>
        <p:spPr>
          <a:xfrm>
            <a:off x="7734300" y="3357835"/>
            <a:ext cx="3009899" cy="1524002"/>
          </a:xfrm>
          <a:prstGeom prst="ellipse">
            <a:avLst/>
          </a:prstGeom>
          <a:solidFill>
            <a:srgbClr val="FF0000">
              <a:alpha val="3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endParaRPr lang="en-US"/>
          </a:p>
        </p:txBody>
      </p:sp>
      <p:sp>
        <p:nvSpPr>
          <p:cNvPr id="15" name="TextBox 14"/>
          <p:cNvSpPr txBox="1"/>
          <p:nvPr/>
        </p:nvSpPr>
        <p:spPr>
          <a:xfrm>
            <a:off x="3357547" y="660543"/>
            <a:ext cx="2743200" cy="1569654"/>
          </a:xfrm>
          <a:prstGeom prst="rect">
            <a:avLst/>
          </a:prstGeom>
          <a:noFill/>
          <a:ln>
            <a:solidFill>
              <a:schemeClr val="tx2">
                <a:lumMod val="60000"/>
                <a:lumOff val="40000"/>
              </a:schemeClr>
            </a:solidFill>
          </a:ln>
        </p:spPr>
        <p:txBody>
          <a:bodyPr wrap="square" lIns="91437" tIns="45717" rIns="91437" bIns="45717" rtlCol="0">
            <a:spAutoFit/>
          </a:bodyPr>
          <a:lstStyle/>
          <a:p>
            <a:pPr algn="ctr"/>
            <a:r>
              <a:rPr lang="en-US" sz="4800" dirty="0" err="1">
                <a:latin typeface="Adobe Gothic Std B" pitchFamily="34" charset="-128"/>
                <a:ea typeface="Adobe Gothic Std B" pitchFamily="34" charset="-128"/>
              </a:rPr>
              <a:t>TIF</a:t>
            </a:r>
            <a:r>
              <a:rPr lang="en-US" sz="4800" dirty="0">
                <a:latin typeface="Adobe Gothic Std B" pitchFamily="34" charset="-128"/>
                <a:ea typeface="Adobe Gothic Std B" pitchFamily="34" charset="-128"/>
              </a:rPr>
              <a:t> Funds</a:t>
            </a:r>
          </a:p>
        </p:txBody>
      </p:sp>
      <p:sp>
        <p:nvSpPr>
          <p:cNvPr id="17" name="TextBox 16"/>
          <p:cNvSpPr txBox="1"/>
          <p:nvPr/>
        </p:nvSpPr>
        <p:spPr>
          <a:xfrm>
            <a:off x="2057401" y="2253720"/>
            <a:ext cx="373814" cy="538603"/>
          </a:xfrm>
          <a:prstGeom prst="rect">
            <a:avLst/>
          </a:prstGeom>
          <a:noFill/>
        </p:spPr>
        <p:txBody>
          <a:bodyPr wrap="none" lIns="91437" tIns="45717" rIns="91437" bIns="45717" rtlCol="0">
            <a:spAutoFit/>
          </a:bodyPr>
          <a:lstStyle/>
          <a:p>
            <a:r>
              <a:rPr lang="en-US" dirty="0" smtClean="0"/>
              <a:t>$</a:t>
            </a:r>
            <a:endParaRPr lang="en-US" dirty="0"/>
          </a:p>
        </p:txBody>
      </p:sp>
      <p:sp>
        <p:nvSpPr>
          <p:cNvPr id="19" name="TextBox 18"/>
          <p:cNvSpPr txBox="1"/>
          <p:nvPr/>
        </p:nvSpPr>
        <p:spPr>
          <a:xfrm>
            <a:off x="5305761" y="1984418"/>
            <a:ext cx="373814" cy="538603"/>
          </a:xfrm>
          <a:prstGeom prst="rect">
            <a:avLst/>
          </a:prstGeom>
          <a:noFill/>
        </p:spPr>
        <p:txBody>
          <a:bodyPr wrap="none" lIns="91437" tIns="45717" rIns="91437" bIns="45717" rtlCol="0">
            <a:spAutoFit/>
          </a:bodyPr>
          <a:lstStyle/>
          <a:p>
            <a:r>
              <a:rPr lang="en-US" dirty="0" smtClean="0"/>
              <a:t>$</a:t>
            </a:r>
            <a:endParaRPr lang="en-US" dirty="0"/>
          </a:p>
        </p:txBody>
      </p:sp>
      <p:sp>
        <p:nvSpPr>
          <p:cNvPr id="20" name="TextBox 19"/>
          <p:cNvSpPr txBox="1"/>
          <p:nvPr/>
        </p:nvSpPr>
        <p:spPr>
          <a:xfrm>
            <a:off x="7852191" y="2092495"/>
            <a:ext cx="373814" cy="538603"/>
          </a:xfrm>
          <a:prstGeom prst="rect">
            <a:avLst/>
          </a:prstGeom>
          <a:noFill/>
        </p:spPr>
        <p:txBody>
          <a:bodyPr wrap="none" lIns="91437" tIns="45717" rIns="91437" bIns="45717" rtlCol="0">
            <a:spAutoFit/>
          </a:bodyPr>
          <a:lstStyle/>
          <a:p>
            <a:r>
              <a:rPr lang="en-US" dirty="0" smtClean="0"/>
              <a:t>$</a:t>
            </a:r>
            <a:endParaRPr lang="en-US" dirty="0"/>
          </a:p>
        </p:txBody>
      </p:sp>
      <p:cxnSp>
        <p:nvCxnSpPr>
          <p:cNvPr id="26" name="Straight Arrow Connector 25"/>
          <p:cNvCxnSpPr/>
          <p:nvPr/>
        </p:nvCxnSpPr>
        <p:spPr>
          <a:xfrm flipH="1">
            <a:off x="2057407" y="1984418"/>
            <a:ext cx="1219193" cy="13734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219203" y="5562604"/>
            <a:ext cx="1219199" cy="761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r>
              <a:rPr lang="en-US" dirty="0" smtClean="0"/>
              <a:t>Pay Off</a:t>
            </a:r>
            <a:endParaRPr lang="en-US" dirty="0"/>
          </a:p>
        </p:txBody>
      </p:sp>
      <p:sp>
        <p:nvSpPr>
          <p:cNvPr id="30" name="Rectangle 29"/>
          <p:cNvSpPr/>
          <p:nvPr/>
        </p:nvSpPr>
        <p:spPr>
          <a:xfrm>
            <a:off x="5181602" y="5562604"/>
            <a:ext cx="1143002" cy="761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r>
              <a:rPr lang="en-US" dirty="0" smtClean="0"/>
              <a:t>Pay Off</a:t>
            </a:r>
            <a:endParaRPr lang="en-US" dirty="0"/>
          </a:p>
        </p:txBody>
      </p:sp>
      <p:sp>
        <p:nvSpPr>
          <p:cNvPr id="42" name="Rectangle 41"/>
          <p:cNvSpPr/>
          <p:nvPr/>
        </p:nvSpPr>
        <p:spPr>
          <a:xfrm>
            <a:off x="9301606" y="5562604"/>
            <a:ext cx="1219199" cy="761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r>
              <a:rPr lang="en-US" dirty="0" smtClean="0"/>
              <a:t>Pay Off</a:t>
            </a:r>
            <a:endParaRPr lang="en-US" dirty="0"/>
          </a:p>
        </p:txBody>
      </p:sp>
      <p:cxnSp>
        <p:nvCxnSpPr>
          <p:cNvPr id="34" name="Straight Arrow Connector 33"/>
          <p:cNvCxnSpPr/>
          <p:nvPr/>
        </p:nvCxnSpPr>
        <p:spPr>
          <a:xfrm flipH="1">
            <a:off x="5181600" y="2361796"/>
            <a:ext cx="2" cy="996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324602" y="1707817"/>
            <a:ext cx="2514599" cy="1650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828801" y="5105402"/>
            <a:ext cx="0" cy="3484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931553" y="5105403"/>
            <a:ext cx="0" cy="4028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0058400" y="4958209"/>
            <a:ext cx="0" cy="495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934944" y="6811297"/>
            <a:ext cx="1676401" cy="11430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r>
              <a:rPr lang="en-US" dirty="0" smtClean="0"/>
              <a:t>Excess</a:t>
            </a:r>
            <a:endParaRPr lang="en-US" dirty="0"/>
          </a:p>
        </p:txBody>
      </p:sp>
      <p:sp>
        <p:nvSpPr>
          <p:cNvPr id="56" name="Rounded Rectangle 55"/>
          <p:cNvSpPr/>
          <p:nvPr/>
        </p:nvSpPr>
        <p:spPr>
          <a:xfrm>
            <a:off x="5181600" y="6858000"/>
            <a:ext cx="1676401" cy="11430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r>
              <a:rPr lang="en-US" dirty="0" smtClean="0"/>
              <a:t>Excess</a:t>
            </a:r>
            <a:endParaRPr lang="en-US" dirty="0"/>
          </a:p>
        </p:txBody>
      </p:sp>
      <p:sp>
        <p:nvSpPr>
          <p:cNvPr id="57" name="Rounded Rectangle 56"/>
          <p:cNvSpPr/>
          <p:nvPr/>
        </p:nvSpPr>
        <p:spPr>
          <a:xfrm>
            <a:off x="9220201" y="6781801"/>
            <a:ext cx="1676401" cy="11430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r>
              <a:rPr lang="en-US" dirty="0" smtClean="0"/>
              <a:t>Excess</a:t>
            </a:r>
            <a:endParaRPr lang="en-US" dirty="0"/>
          </a:p>
        </p:txBody>
      </p:sp>
      <p:cxnSp>
        <p:nvCxnSpPr>
          <p:cNvPr id="59" name="Straight Arrow Connector 58"/>
          <p:cNvCxnSpPr>
            <a:stCxn id="28" idx="2"/>
          </p:cNvCxnSpPr>
          <p:nvPr/>
        </p:nvCxnSpPr>
        <p:spPr>
          <a:xfrm flipH="1">
            <a:off x="1773150" y="6324603"/>
            <a:ext cx="55656"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0" idx="2"/>
          </p:cNvCxnSpPr>
          <p:nvPr/>
        </p:nvCxnSpPr>
        <p:spPr>
          <a:xfrm>
            <a:off x="5753103" y="6324603"/>
            <a:ext cx="266699"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9725428" y="6324603"/>
            <a:ext cx="185776"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1" name="Straight Connector 1030"/>
          <p:cNvCxnSpPr/>
          <p:nvPr/>
        </p:nvCxnSpPr>
        <p:spPr>
          <a:xfrm>
            <a:off x="1524001" y="8001000"/>
            <a:ext cx="0" cy="1447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3" name="Straight Connector 1032"/>
          <p:cNvCxnSpPr/>
          <p:nvPr/>
        </p:nvCxnSpPr>
        <p:spPr>
          <a:xfrm>
            <a:off x="5886451" y="8001005"/>
            <a:ext cx="45104" cy="1181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5" name="Straight Connector 1034"/>
          <p:cNvCxnSpPr>
            <a:stCxn id="57" idx="2"/>
          </p:cNvCxnSpPr>
          <p:nvPr/>
        </p:nvCxnSpPr>
        <p:spPr>
          <a:xfrm>
            <a:off x="10058400" y="7924804"/>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7" name="Straight Connector 1036"/>
          <p:cNvCxnSpPr/>
          <p:nvPr/>
        </p:nvCxnSpPr>
        <p:spPr>
          <a:xfrm flipV="1">
            <a:off x="1524004" y="8915402"/>
            <a:ext cx="9982199" cy="53340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1044" name="Oval 1043"/>
          <p:cNvSpPr/>
          <p:nvPr/>
        </p:nvSpPr>
        <p:spPr>
          <a:xfrm>
            <a:off x="11506202" y="7543800"/>
            <a:ext cx="2819398" cy="194248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rtlCol="0" anchor="ctr"/>
          <a:lstStyle/>
          <a:p>
            <a:pPr algn="ctr"/>
            <a:r>
              <a:rPr lang="en-US" dirty="0" smtClean="0"/>
              <a:t>Excess for other Public Projects</a:t>
            </a:r>
            <a:endParaRPr lang="en-US" dirty="0"/>
          </a:p>
        </p:txBody>
      </p:sp>
      <p:cxnSp>
        <p:nvCxnSpPr>
          <p:cNvPr id="1046" name="Straight Arrow Connector 1045"/>
          <p:cNvCxnSpPr/>
          <p:nvPr/>
        </p:nvCxnSpPr>
        <p:spPr>
          <a:xfrm flipV="1">
            <a:off x="10744199" y="5453860"/>
            <a:ext cx="990601" cy="34615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8" name="TextBox 1047"/>
          <p:cNvSpPr txBox="1"/>
          <p:nvPr/>
        </p:nvSpPr>
        <p:spPr>
          <a:xfrm>
            <a:off x="11730932" y="5595218"/>
            <a:ext cx="3316928" cy="984879"/>
          </a:xfrm>
          <a:prstGeom prst="rect">
            <a:avLst/>
          </a:prstGeom>
          <a:noFill/>
        </p:spPr>
        <p:txBody>
          <a:bodyPr wrap="none" lIns="91437" tIns="45717" rIns="91437" bIns="45717" rtlCol="0">
            <a:spAutoFit/>
          </a:bodyPr>
          <a:lstStyle/>
          <a:p>
            <a:r>
              <a:rPr lang="en-US" b="1" dirty="0" smtClean="0">
                <a:solidFill>
                  <a:srgbClr val="FF0000"/>
                </a:solidFill>
                <a:latin typeface="Adobe Garamond Pro Bold" pitchFamily="18" charset="0"/>
              </a:rPr>
              <a:t>Pay Back </a:t>
            </a:r>
          </a:p>
          <a:p>
            <a:r>
              <a:rPr lang="en-US" b="1" dirty="0" smtClean="0">
                <a:solidFill>
                  <a:srgbClr val="FF0000"/>
                </a:solidFill>
                <a:latin typeface="Adobe Garamond Pro Bold" pitchFamily="18" charset="0"/>
              </a:rPr>
              <a:t>non-operating funds</a:t>
            </a:r>
            <a:endParaRPr lang="en-US" b="1" dirty="0">
              <a:solidFill>
                <a:srgbClr val="FF0000"/>
              </a:solidFill>
              <a:latin typeface="Adobe Garamond Pro Bold" pitchFamily="18" charset="0"/>
            </a:endParaRPr>
          </a:p>
        </p:txBody>
      </p:sp>
      <p:sp>
        <p:nvSpPr>
          <p:cNvPr id="1049" name="TextBox 1048"/>
          <p:cNvSpPr txBox="1"/>
          <p:nvPr/>
        </p:nvSpPr>
        <p:spPr>
          <a:xfrm>
            <a:off x="11336498" y="2101078"/>
            <a:ext cx="3650420" cy="3216259"/>
          </a:xfrm>
          <a:prstGeom prst="rect">
            <a:avLst/>
          </a:prstGeom>
          <a:noFill/>
          <a:ln>
            <a:solidFill>
              <a:schemeClr val="accent1">
                <a:shade val="50000"/>
              </a:schemeClr>
            </a:solidFill>
          </a:ln>
        </p:spPr>
        <p:txBody>
          <a:bodyPr wrap="square" lIns="91437" tIns="45717" rIns="91437" bIns="45717" rtlCol="0">
            <a:spAutoFit/>
          </a:bodyPr>
          <a:lstStyle/>
          <a:p>
            <a:r>
              <a:rPr lang="en-US" u="sng" dirty="0" smtClean="0"/>
              <a:t>Other Funds</a:t>
            </a:r>
          </a:p>
          <a:p>
            <a:r>
              <a:rPr lang="en-US" dirty="0" smtClean="0"/>
              <a:t>Advance to Capital Funds</a:t>
            </a:r>
          </a:p>
          <a:p>
            <a:endParaRPr lang="en-US" dirty="0" smtClean="0"/>
          </a:p>
          <a:p>
            <a:r>
              <a:rPr lang="en-US" u="sng" dirty="0" smtClean="0"/>
              <a:t>Infrastructure</a:t>
            </a:r>
          </a:p>
          <a:p>
            <a:r>
              <a:rPr lang="en-US" dirty="0" smtClean="0"/>
              <a:t>Water/ Sewer/Street/ Storm</a:t>
            </a:r>
            <a:endParaRPr lang="en-US" dirty="0"/>
          </a:p>
        </p:txBody>
      </p:sp>
    </p:spTree>
    <p:extLst>
      <p:ext uri="{BB962C8B-B14F-4D97-AF65-F5344CB8AC3E}">
        <p14:creationId xmlns:p14="http://schemas.microsoft.com/office/powerpoint/2010/main" val="1919422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3 (cont’d)</a:t>
            </a:r>
            <a:endParaRPr lang="en-US" dirty="0"/>
          </a:p>
        </p:txBody>
      </p:sp>
      <p:sp>
        <p:nvSpPr>
          <p:cNvPr id="3" name="Content Placeholder 2"/>
          <p:cNvSpPr>
            <a:spLocks noGrp="1"/>
          </p:cNvSpPr>
          <p:nvPr>
            <p:ph idx="1"/>
          </p:nvPr>
        </p:nvSpPr>
        <p:spPr/>
        <p:txBody>
          <a:bodyPr/>
          <a:lstStyle/>
          <a:p>
            <a:pPr marL="0" indent="0">
              <a:buNone/>
            </a:pPr>
            <a:r>
              <a:rPr lang="en-US" dirty="0"/>
              <a:t>This will use monies earning less than 1% to pay off debt that will eventually </a:t>
            </a:r>
            <a:r>
              <a:rPr lang="en-US" dirty="0" smtClean="0"/>
              <a:t>need to be </a:t>
            </a:r>
            <a:r>
              <a:rPr lang="en-US" dirty="0"/>
              <a:t>issued at over 4% </a:t>
            </a:r>
            <a:r>
              <a:rPr lang="en-US" dirty="0" smtClean="0"/>
              <a:t>netting 3% savings while freeing </a:t>
            </a:r>
            <a:r>
              <a:rPr lang="en-US" dirty="0"/>
              <a:t>up Carriage Trails </a:t>
            </a:r>
            <a:r>
              <a:rPr lang="en-US" dirty="0" smtClean="0"/>
              <a:t>TIF funds supporting the existing notes associated </a:t>
            </a:r>
            <a:r>
              <a:rPr lang="en-US" dirty="0"/>
              <a:t>with the TIF portion of public infrastructure.  </a:t>
            </a:r>
          </a:p>
          <a:p>
            <a:endParaRPr lang="en-US" dirty="0"/>
          </a:p>
        </p:txBody>
      </p:sp>
      <p:sp>
        <p:nvSpPr>
          <p:cNvPr id="4" name="TextBox 3"/>
          <p:cNvSpPr txBox="1"/>
          <p:nvPr/>
        </p:nvSpPr>
        <p:spPr>
          <a:xfrm>
            <a:off x="14249400" y="9387840"/>
            <a:ext cx="673762" cy="594003"/>
          </a:xfrm>
          <a:prstGeom prst="rect">
            <a:avLst/>
          </a:prstGeom>
          <a:noFill/>
        </p:spPr>
        <p:txBody>
          <a:bodyPr wrap="none" lIns="146298" tIns="73149" rIns="146298" bIns="73149" rtlCol="0">
            <a:spAutoFit/>
          </a:bodyPr>
          <a:lstStyle/>
          <a:p>
            <a:r>
              <a:rPr lang="en-US" dirty="0" smtClean="0"/>
              <a:t>17</a:t>
            </a:r>
            <a:endParaRPr lang="en-US" dirty="0"/>
          </a:p>
        </p:txBody>
      </p:sp>
    </p:spTree>
    <p:extLst>
      <p:ext uri="{BB962C8B-B14F-4D97-AF65-F5344CB8AC3E}">
        <p14:creationId xmlns:p14="http://schemas.microsoft.com/office/powerpoint/2010/main" val="827396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3 (cont’d)</a:t>
            </a:r>
            <a:endParaRPr lang="en-US" dirty="0"/>
          </a:p>
        </p:txBody>
      </p:sp>
      <p:sp>
        <p:nvSpPr>
          <p:cNvPr id="3" name="Content Placeholder 2"/>
          <p:cNvSpPr>
            <a:spLocks noGrp="1"/>
          </p:cNvSpPr>
          <p:nvPr>
            <p:ph idx="1"/>
          </p:nvPr>
        </p:nvSpPr>
        <p:spPr/>
        <p:txBody>
          <a:bodyPr>
            <a:normAutofit/>
          </a:bodyPr>
          <a:lstStyle/>
          <a:p>
            <a:r>
              <a:rPr lang="en-US" dirty="0" smtClean="0"/>
              <a:t>Currently there are approximately $4.9 million in Carriage Trails notes that will need to be issued as bonds in the next year.  </a:t>
            </a:r>
          </a:p>
          <a:p>
            <a:r>
              <a:rPr lang="en-US" dirty="0" smtClean="0"/>
              <a:t>Additionally there is $900,000 in current expenditures that need to be funded.</a:t>
            </a:r>
          </a:p>
          <a:p>
            <a:r>
              <a:rPr lang="en-US" dirty="0" smtClean="0"/>
              <a:t>We are recommending in the next appropriations ordinance to loan this $900,000 in funds from the non-operating funds to the Carriage Trails TIF infrastructure fund</a:t>
            </a:r>
          </a:p>
          <a:p>
            <a:r>
              <a:rPr lang="en-US" dirty="0" smtClean="0"/>
              <a:t>Not issuing this nearly 6 million as bonds will save the City approximately 180,000 per year in net interest (3%)</a:t>
            </a:r>
            <a:endParaRPr lang="en-US" dirty="0"/>
          </a:p>
        </p:txBody>
      </p:sp>
      <p:sp>
        <p:nvSpPr>
          <p:cNvPr id="4" name="TextBox 3"/>
          <p:cNvSpPr txBox="1"/>
          <p:nvPr/>
        </p:nvSpPr>
        <p:spPr>
          <a:xfrm>
            <a:off x="13601700" y="9164320"/>
            <a:ext cx="673762" cy="594003"/>
          </a:xfrm>
          <a:prstGeom prst="rect">
            <a:avLst/>
          </a:prstGeom>
          <a:noFill/>
        </p:spPr>
        <p:txBody>
          <a:bodyPr wrap="none" lIns="146298" tIns="73149" rIns="146298" bIns="73149" rtlCol="0">
            <a:spAutoFit/>
          </a:bodyPr>
          <a:lstStyle/>
          <a:p>
            <a:r>
              <a:rPr lang="en-US" dirty="0" smtClean="0"/>
              <a:t>18</a:t>
            </a:r>
            <a:endParaRPr lang="en-US" dirty="0"/>
          </a:p>
        </p:txBody>
      </p:sp>
    </p:spTree>
    <p:extLst>
      <p:ext uri="{BB962C8B-B14F-4D97-AF65-F5344CB8AC3E}">
        <p14:creationId xmlns:p14="http://schemas.microsoft.com/office/powerpoint/2010/main" val="4091112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3 (cont’d)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Since Carriage Trails TIFs is no longer supporting this 6 million in debt, this frees up its cash flow to support the facilities projects that benefit it.</a:t>
            </a:r>
          </a:p>
          <a:p>
            <a:r>
              <a:rPr lang="en-US" dirty="0"/>
              <a:t>Other non-operating funds may be necessary </a:t>
            </a:r>
            <a:r>
              <a:rPr lang="en-US" dirty="0" smtClean="0"/>
              <a:t>to be loaned over </a:t>
            </a:r>
            <a:r>
              <a:rPr lang="en-US" dirty="0"/>
              <a:t>the original 6 million </a:t>
            </a:r>
            <a:r>
              <a:rPr lang="en-US" dirty="0" smtClean="0"/>
              <a:t>in order to support the </a:t>
            </a:r>
            <a:r>
              <a:rPr lang="en-US" dirty="0"/>
              <a:t>plan in early years. However, all of these </a:t>
            </a:r>
            <a:r>
              <a:rPr lang="en-US" dirty="0" smtClean="0"/>
              <a:t>loaned funds </a:t>
            </a:r>
            <a:r>
              <a:rPr lang="en-US" dirty="0"/>
              <a:t>will be </a:t>
            </a:r>
            <a:r>
              <a:rPr lang="en-US" dirty="0" smtClean="0"/>
              <a:t>repaid </a:t>
            </a:r>
            <a:r>
              <a:rPr lang="en-US" dirty="0"/>
              <a:t>as part of the financial plan</a:t>
            </a:r>
            <a:r>
              <a:rPr lang="en-US" dirty="0" smtClean="0"/>
              <a:t>. It </a:t>
            </a:r>
            <a:r>
              <a:rPr lang="en-US" dirty="0"/>
              <a:t>will take approximately 10 years to be repaid</a:t>
            </a:r>
            <a:r>
              <a:rPr lang="en-US" dirty="0" smtClean="0"/>
              <a:t>.</a:t>
            </a:r>
            <a:endParaRPr lang="en-US" dirty="0"/>
          </a:p>
          <a:p>
            <a:r>
              <a:rPr lang="en-US" dirty="0" smtClean="0"/>
              <a:t>Allocate the Aquatic Center debt service, approximately $560,000 per year, that is currently paid by the Montgomery County TIF to be repaid by the Carriage Trails TIF.</a:t>
            </a:r>
          </a:p>
          <a:p>
            <a:r>
              <a:rPr lang="en-US" b="1" dirty="0" smtClean="0"/>
              <a:t>Based on past performance and current </a:t>
            </a:r>
            <a:r>
              <a:rPr lang="en-US" b="1" dirty="0"/>
              <a:t>e</a:t>
            </a:r>
            <a:r>
              <a:rPr lang="en-US" b="1" dirty="0" smtClean="0"/>
              <a:t>stimates of build-out, Carriage Trails TIF, plus the new </a:t>
            </a:r>
            <a:r>
              <a:rPr lang="en-US" b="1" dirty="0" err="1" smtClean="0"/>
              <a:t>Parktowne</a:t>
            </a:r>
            <a:r>
              <a:rPr lang="en-US" b="1" dirty="0" smtClean="0"/>
              <a:t> TIF will support the new fire house, the existing debt on Carriage Trails infrastructure, and the Aquatic Center debt. </a:t>
            </a:r>
            <a:endParaRPr lang="en-US" b="1" dirty="0"/>
          </a:p>
        </p:txBody>
      </p:sp>
      <p:sp>
        <p:nvSpPr>
          <p:cNvPr id="4" name="TextBox 3"/>
          <p:cNvSpPr txBox="1"/>
          <p:nvPr/>
        </p:nvSpPr>
        <p:spPr>
          <a:xfrm>
            <a:off x="13990320" y="9387840"/>
            <a:ext cx="673762" cy="594003"/>
          </a:xfrm>
          <a:prstGeom prst="rect">
            <a:avLst/>
          </a:prstGeom>
          <a:noFill/>
        </p:spPr>
        <p:txBody>
          <a:bodyPr wrap="none" lIns="146298" tIns="73149" rIns="146298" bIns="73149" rtlCol="0">
            <a:spAutoFit/>
          </a:bodyPr>
          <a:lstStyle/>
          <a:p>
            <a:r>
              <a:rPr lang="en-US" dirty="0" smtClean="0"/>
              <a:t>19</a:t>
            </a:r>
            <a:endParaRPr lang="en-US" dirty="0"/>
          </a:p>
        </p:txBody>
      </p:sp>
    </p:spTree>
    <p:extLst>
      <p:ext uri="{BB962C8B-B14F-4D97-AF65-F5344CB8AC3E}">
        <p14:creationId xmlns:p14="http://schemas.microsoft.com/office/powerpoint/2010/main" val="2524825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Council Action</a:t>
            </a:r>
            <a:endParaRPr lang="en-US" dirty="0"/>
          </a:p>
        </p:txBody>
      </p:sp>
      <p:sp>
        <p:nvSpPr>
          <p:cNvPr id="3" name="Content Placeholder 2"/>
          <p:cNvSpPr>
            <a:spLocks noGrp="1"/>
          </p:cNvSpPr>
          <p:nvPr>
            <p:ph idx="1"/>
          </p:nvPr>
        </p:nvSpPr>
        <p:spPr/>
        <p:txBody>
          <a:bodyPr>
            <a:normAutofit/>
          </a:bodyPr>
          <a:lstStyle/>
          <a:p>
            <a:r>
              <a:rPr lang="en-US" dirty="0" smtClean="0"/>
              <a:t>Once Council acts to create TIF and designate fire house project as a TIF project benefiting all TIF districts, remaining portion of debt payment may only need to have appropriations that advance funds from other non-operating funds.  </a:t>
            </a:r>
          </a:p>
          <a:p>
            <a:r>
              <a:rPr lang="en-US" b="1" dirty="0" smtClean="0"/>
              <a:t>We will not need to issue debt for Carriage Public </a:t>
            </a:r>
            <a:r>
              <a:rPr lang="en-US" b="1" dirty="0" err="1" smtClean="0"/>
              <a:t>Infrastructrue</a:t>
            </a:r>
            <a:r>
              <a:rPr lang="en-US" b="1" dirty="0"/>
              <a:t>,</a:t>
            </a:r>
            <a:r>
              <a:rPr lang="en-US" b="1" dirty="0" smtClean="0"/>
              <a:t> TIF related.  </a:t>
            </a:r>
          </a:p>
          <a:p>
            <a:r>
              <a:rPr lang="en-US" dirty="0" smtClean="0"/>
              <a:t>Future Carriage Trails funding will include appropriations and advances as necessary rather than debt issues.  These advances will be paid back as TIF funds are generated and it is estimated they will be paid back by 2025.</a:t>
            </a:r>
          </a:p>
          <a:p>
            <a:endParaRPr lang="en-US" dirty="0"/>
          </a:p>
        </p:txBody>
      </p:sp>
      <p:sp>
        <p:nvSpPr>
          <p:cNvPr id="4" name="TextBox 3"/>
          <p:cNvSpPr txBox="1"/>
          <p:nvPr/>
        </p:nvSpPr>
        <p:spPr>
          <a:xfrm>
            <a:off x="14638020" y="9499600"/>
            <a:ext cx="673762" cy="594003"/>
          </a:xfrm>
          <a:prstGeom prst="rect">
            <a:avLst/>
          </a:prstGeom>
          <a:noFill/>
        </p:spPr>
        <p:txBody>
          <a:bodyPr wrap="none" lIns="146298" tIns="73149" rIns="146298" bIns="73149" rtlCol="0">
            <a:spAutoFit/>
          </a:bodyPr>
          <a:lstStyle/>
          <a:p>
            <a:r>
              <a:rPr lang="en-US" dirty="0" smtClean="0"/>
              <a:t>20</a:t>
            </a:r>
            <a:endParaRPr lang="en-US" dirty="0"/>
          </a:p>
        </p:txBody>
      </p:sp>
    </p:spTree>
    <p:extLst>
      <p:ext uri="{BB962C8B-B14F-4D97-AF65-F5344CB8AC3E}">
        <p14:creationId xmlns:p14="http://schemas.microsoft.com/office/powerpoint/2010/main" val="3234214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4</a:t>
            </a:r>
            <a:endParaRPr lang="en-US" dirty="0"/>
          </a:p>
        </p:txBody>
      </p:sp>
      <p:sp>
        <p:nvSpPr>
          <p:cNvPr id="3" name="Content Placeholder 2"/>
          <p:cNvSpPr>
            <a:spLocks noGrp="1"/>
          </p:cNvSpPr>
          <p:nvPr>
            <p:ph idx="1"/>
          </p:nvPr>
        </p:nvSpPr>
        <p:spPr/>
        <p:txBody>
          <a:bodyPr/>
          <a:lstStyle/>
          <a:p>
            <a:r>
              <a:rPr lang="en-US" dirty="0" smtClean="0"/>
              <a:t>Remaining TIF districts revenue will support the Music Center financing.</a:t>
            </a:r>
          </a:p>
          <a:p>
            <a:r>
              <a:rPr lang="en-US" b="1" dirty="0" smtClean="0"/>
              <a:t>Using Carriage Trails TIF to fund the Aquatic Center means the City is no longer is relying on future build out to fund the Music Center.</a:t>
            </a:r>
          </a:p>
          <a:p>
            <a:r>
              <a:rPr lang="en-US" dirty="0" smtClean="0"/>
              <a:t>Thus reducing the City’s risk in covering the future debt service of the Music Center</a:t>
            </a:r>
          </a:p>
        </p:txBody>
      </p:sp>
      <p:sp>
        <p:nvSpPr>
          <p:cNvPr id="4" name="TextBox 3"/>
          <p:cNvSpPr txBox="1"/>
          <p:nvPr/>
        </p:nvSpPr>
        <p:spPr>
          <a:xfrm>
            <a:off x="14119860" y="9387840"/>
            <a:ext cx="673762" cy="594003"/>
          </a:xfrm>
          <a:prstGeom prst="rect">
            <a:avLst/>
          </a:prstGeom>
          <a:noFill/>
        </p:spPr>
        <p:txBody>
          <a:bodyPr wrap="none" lIns="146298" tIns="73149" rIns="146298" bIns="73149" rtlCol="0">
            <a:spAutoFit/>
          </a:bodyPr>
          <a:lstStyle/>
          <a:p>
            <a:r>
              <a:rPr lang="en-US" dirty="0" smtClean="0"/>
              <a:t>21</a:t>
            </a:r>
            <a:endParaRPr lang="en-US" dirty="0"/>
          </a:p>
        </p:txBody>
      </p:sp>
    </p:spTree>
    <p:extLst>
      <p:ext uri="{BB962C8B-B14F-4D97-AF65-F5344CB8AC3E}">
        <p14:creationId xmlns:p14="http://schemas.microsoft.com/office/powerpoint/2010/main" val="342472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5</a:t>
            </a:r>
            <a:endParaRPr lang="en-US" dirty="0"/>
          </a:p>
        </p:txBody>
      </p:sp>
      <p:sp>
        <p:nvSpPr>
          <p:cNvPr id="3" name="Content Placeholder 2"/>
          <p:cNvSpPr>
            <a:spLocks noGrp="1"/>
          </p:cNvSpPr>
          <p:nvPr>
            <p:ph idx="1"/>
          </p:nvPr>
        </p:nvSpPr>
        <p:spPr/>
        <p:txBody>
          <a:bodyPr>
            <a:normAutofit/>
          </a:bodyPr>
          <a:lstStyle/>
          <a:p>
            <a:r>
              <a:rPr lang="en-US" dirty="0" smtClean="0"/>
              <a:t>Refunding the water fund debt provides additional savings that can be used to offset the a portion of the costs assumed by water fund as a result of these some of proposals.</a:t>
            </a:r>
          </a:p>
          <a:p>
            <a:r>
              <a:rPr lang="en-US" dirty="0" smtClean="0"/>
              <a:t>Savings to annual debt service to water fund is approximately $50,000/year</a:t>
            </a:r>
          </a:p>
          <a:p>
            <a:r>
              <a:rPr lang="en-US" dirty="0" smtClean="0"/>
              <a:t>Refinance the current fire house debt to reduce the necessary amount needed in Fire Capital.  Pending bond council approval interest saving will be approximately 3% per year.</a:t>
            </a:r>
            <a:endParaRPr lang="en-US" dirty="0"/>
          </a:p>
        </p:txBody>
      </p:sp>
      <p:sp>
        <p:nvSpPr>
          <p:cNvPr id="4" name="TextBox 3"/>
          <p:cNvSpPr txBox="1"/>
          <p:nvPr/>
        </p:nvSpPr>
        <p:spPr>
          <a:xfrm>
            <a:off x="14378940" y="9387840"/>
            <a:ext cx="673762" cy="594003"/>
          </a:xfrm>
          <a:prstGeom prst="rect">
            <a:avLst/>
          </a:prstGeom>
          <a:noFill/>
        </p:spPr>
        <p:txBody>
          <a:bodyPr wrap="none" lIns="146298" tIns="73149" rIns="146298" bIns="73149" rtlCol="0">
            <a:spAutoFit/>
          </a:bodyPr>
          <a:lstStyle/>
          <a:p>
            <a:r>
              <a:rPr lang="en-US" dirty="0" smtClean="0"/>
              <a:t>22</a:t>
            </a:r>
            <a:endParaRPr lang="en-US" dirty="0"/>
          </a:p>
        </p:txBody>
      </p:sp>
    </p:spTree>
    <p:extLst>
      <p:ext uri="{BB962C8B-B14F-4D97-AF65-F5344CB8AC3E}">
        <p14:creationId xmlns:p14="http://schemas.microsoft.com/office/powerpoint/2010/main" val="1089580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Council Action</a:t>
            </a:r>
            <a:endParaRPr lang="en-US" dirty="0"/>
          </a:p>
        </p:txBody>
      </p:sp>
      <p:sp>
        <p:nvSpPr>
          <p:cNvPr id="3" name="Content Placeholder 2"/>
          <p:cNvSpPr>
            <a:spLocks noGrp="1"/>
          </p:cNvSpPr>
          <p:nvPr>
            <p:ph idx="1"/>
          </p:nvPr>
        </p:nvSpPr>
        <p:spPr/>
        <p:txBody>
          <a:bodyPr/>
          <a:lstStyle/>
          <a:p>
            <a:r>
              <a:rPr lang="en-US" dirty="0" smtClean="0"/>
              <a:t>Issues bonds as necessary</a:t>
            </a:r>
            <a:endParaRPr lang="en-US" dirty="0"/>
          </a:p>
        </p:txBody>
      </p:sp>
      <p:sp>
        <p:nvSpPr>
          <p:cNvPr id="4" name="TextBox 3"/>
          <p:cNvSpPr txBox="1"/>
          <p:nvPr/>
        </p:nvSpPr>
        <p:spPr>
          <a:xfrm>
            <a:off x="13731240" y="9164320"/>
            <a:ext cx="673762" cy="594003"/>
          </a:xfrm>
          <a:prstGeom prst="rect">
            <a:avLst/>
          </a:prstGeom>
          <a:noFill/>
        </p:spPr>
        <p:txBody>
          <a:bodyPr wrap="none" lIns="146298" tIns="73149" rIns="146298" bIns="73149" rtlCol="0">
            <a:spAutoFit/>
          </a:bodyPr>
          <a:lstStyle/>
          <a:p>
            <a:r>
              <a:rPr lang="en-US" dirty="0" smtClean="0"/>
              <a:t>23</a:t>
            </a:r>
            <a:endParaRPr lang="en-US" dirty="0"/>
          </a:p>
        </p:txBody>
      </p:sp>
    </p:spTree>
    <p:extLst>
      <p:ext uri="{BB962C8B-B14F-4D97-AF65-F5344CB8AC3E}">
        <p14:creationId xmlns:p14="http://schemas.microsoft.com/office/powerpoint/2010/main" val="1929130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6</a:t>
            </a:r>
            <a:endParaRPr lang="en-US" dirty="0"/>
          </a:p>
        </p:txBody>
      </p:sp>
      <p:sp>
        <p:nvSpPr>
          <p:cNvPr id="3" name="Content Placeholder 2"/>
          <p:cNvSpPr>
            <a:spLocks noGrp="1"/>
          </p:cNvSpPr>
          <p:nvPr>
            <p:ph idx="1"/>
          </p:nvPr>
        </p:nvSpPr>
        <p:spPr/>
        <p:txBody>
          <a:bodyPr/>
          <a:lstStyle/>
          <a:p>
            <a:r>
              <a:rPr lang="en-US" dirty="0" smtClean="0"/>
              <a:t>Continue the process of allowing special assessment funding at Carriage Trails and continue the current notes into final bonds. </a:t>
            </a:r>
          </a:p>
          <a:p>
            <a:r>
              <a:rPr lang="en-US" dirty="0" smtClean="0"/>
              <a:t>Rolling notes for 2 years and then issuing bonds as required.</a:t>
            </a:r>
          </a:p>
          <a:p>
            <a:r>
              <a:rPr lang="en-US" dirty="0" smtClean="0"/>
              <a:t>Currently approximately $900,000 special assessment notes to continue to roll forward. </a:t>
            </a:r>
            <a:endParaRPr lang="en-US" dirty="0"/>
          </a:p>
        </p:txBody>
      </p:sp>
      <p:sp>
        <p:nvSpPr>
          <p:cNvPr id="4" name="TextBox 3"/>
          <p:cNvSpPr txBox="1"/>
          <p:nvPr/>
        </p:nvSpPr>
        <p:spPr>
          <a:xfrm>
            <a:off x="13342620" y="9164320"/>
            <a:ext cx="673762" cy="594003"/>
          </a:xfrm>
          <a:prstGeom prst="rect">
            <a:avLst/>
          </a:prstGeom>
          <a:noFill/>
        </p:spPr>
        <p:txBody>
          <a:bodyPr wrap="none" lIns="146298" tIns="73149" rIns="146298" bIns="73149" rtlCol="0">
            <a:spAutoFit/>
          </a:bodyPr>
          <a:lstStyle/>
          <a:p>
            <a:r>
              <a:rPr lang="en-US" dirty="0" smtClean="0"/>
              <a:t>24</a:t>
            </a:r>
            <a:endParaRPr lang="en-US" dirty="0"/>
          </a:p>
        </p:txBody>
      </p:sp>
    </p:spTree>
    <p:extLst>
      <p:ext uri="{BB962C8B-B14F-4D97-AF65-F5344CB8AC3E}">
        <p14:creationId xmlns:p14="http://schemas.microsoft.com/office/powerpoint/2010/main" val="1967764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a:t>
            </a:r>
            <a:endParaRPr lang="en-US" dirty="0"/>
          </a:p>
        </p:txBody>
      </p:sp>
      <p:sp>
        <p:nvSpPr>
          <p:cNvPr id="3" name="Content Placeholder 2"/>
          <p:cNvSpPr>
            <a:spLocks noGrp="1"/>
          </p:cNvSpPr>
          <p:nvPr>
            <p:ph idx="1"/>
          </p:nvPr>
        </p:nvSpPr>
        <p:spPr/>
        <p:txBody>
          <a:bodyPr>
            <a:normAutofit/>
          </a:bodyPr>
          <a:lstStyle/>
          <a:p>
            <a:r>
              <a:rPr lang="en-US" dirty="0"/>
              <a:t>Put forth new income tax of .25 for November </a:t>
            </a:r>
            <a:r>
              <a:rPr lang="en-US" dirty="0" smtClean="0"/>
              <a:t>ballot.  For a </a:t>
            </a:r>
            <a:r>
              <a:rPr lang="en-US" b="1" dirty="0" smtClean="0"/>
              <a:t>10 year period beginning January 1, 2015</a:t>
            </a:r>
            <a:r>
              <a:rPr lang="en-US" dirty="0" smtClean="0"/>
              <a:t>.  Generates approximately </a:t>
            </a:r>
            <a:r>
              <a:rPr lang="en-US" b="1" dirty="0" smtClean="0"/>
              <a:t>1.7 million in new revenue</a:t>
            </a:r>
            <a:r>
              <a:rPr lang="en-US" dirty="0" smtClean="0"/>
              <a:t>.</a:t>
            </a:r>
            <a:endParaRPr lang="en-US" dirty="0"/>
          </a:p>
          <a:p>
            <a:r>
              <a:rPr lang="en-US" dirty="0" smtClean="0"/>
              <a:t>Reallocate Fire Capital monies from current Income Tax to Fire Operations Fund. Provides </a:t>
            </a:r>
            <a:r>
              <a:rPr lang="en-US" b="1" dirty="0" smtClean="0"/>
              <a:t>$450,000 </a:t>
            </a:r>
            <a:r>
              <a:rPr lang="en-US" dirty="0" smtClean="0"/>
              <a:t>in Operating Funds </a:t>
            </a:r>
            <a:r>
              <a:rPr lang="en-US" b="1" dirty="0" smtClean="0"/>
              <a:t>without increasing tax or reducing service levels.</a:t>
            </a:r>
          </a:p>
          <a:p>
            <a:r>
              <a:rPr lang="en-US" dirty="0" smtClean="0"/>
              <a:t>Reassign existing program costs to Non-Operating </a:t>
            </a:r>
            <a:r>
              <a:rPr lang="en-US" dirty="0"/>
              <a:t>F</a:t>
            </a:r>
            <a:r>
              <a:rPr lang="en-US" dirty="0" smtClean="0"/>
              <a:t>unds from the General Fund to save an additional </a:t>
            </a:r>
            <a:r>
              <a:rPr lang="en-US" b="1" dirty="0" smtClean="0"/>
              <a:t>$150,000 </a:t>
            </a:r>
            <a:r>
              <a:rPr lang="en-US" dirty="0" smtClean="0"/>
              <a:t>in operating cost within the Operating Funds</a:t>
            </a:r>
          </a:p>
          <a:p>
            <a:r>
              <a:rPr lang="en-US" dirty="0" smtClean="0"/>
              <a:t>Total of these generates the necessary </a:t>
            </a:r>
            <a:r>
              <a:rPr lang="en-US" b="1" dirty="0" smtClean="0"/>
              <a:t>funds to plug the 2.3 million annual operating fund deficient.</a:t>
            </a:r>
            <a:endParaRPr lang="en-US" b="1" dirty="0"/>
          </a:p>
        </p:txBody>
      </p:sp>
      <p:sp>
        <p:nvSpPr>
          <p:cNvPr id="4" name="TextBox 3"/>
          <p:cNvSpPr txBox="1"/>
          <p:nvPr/>
        </p:nvSpPr>
        <p:spPr>
          <a:xfrm>
            <a:off x="14885836" y="9340518"/>
            <a:ext cx="518160" cy="594003"/>
          </a:xfrm>
          <a:prstGeom prst="rect">
            <a:avLst/>
          </a:prstGeom>
          <a:noFill/>
        </p:spPr>
        <p:txBody>
          <a:bodyPr wrap="square" lIns="146298" tIns="73149" rIns="146298" bIns="73149" rtlCol="0">
            <a:spAutoFit/>
          </a:bodyPr>
          <a:lstStyle/>
          <a:p>
            <a:r>
              <a:rPr lang="en-US" dirty="0" smtClean="0"/>
              <a:t>3</a:t>
            </a:r>
            <a:endParaRPr lang="en-US" dirty="0"/>
          </a:p>
        </p:txBody>
      </p:sp>
    </p:spTree>
    <p:extLst>
      <p:ext uri="{BB962C8B-B14F-4D97-AF65-F5344CB8AC3E}">
        <p14:creationId xmlns:p14="http://schemas.microsoft.com/office/powerpoint/2010/main" val="100138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Required</a:t>
            </a:r>
            <a:endParaRPr lang="en-US" dirty="0"/>
          </a:p>
        </p:txBody>
      </p:sp>
      <p:sp>
        <p:nvSpPr>
          <p:cNvPr id="3" name="Content Placeholder 2"/>
          <p:cNvSpPr>
            <a:spLocks noGrp="1"/>
          </p:cNvSpPr>
          <p:nvPr>
            <p:ph idx="1"/>
          </p:nvPr>
        </p:nvSpPr>
        <p:spPr>
          <a:xfrm>
            <a:off x="838200" y="2133600"/>
            <a:ext cx="13990320" cy="7391400"/>
          </a:xfrm>
        </p:spPr>
        <p:txBody>
          <a:bodyPr>
            <a:normAutofit fontScale="92500"/>
          </a:bodyPr>
          <a:lstStyle/>
          <a:p>
            <a:r>
              <a:rPr lang="en-US" dirty="0" smtClean="0"/>
              <a:t>Place .25% Income Tax Increase on Ballot for November.  To be a 10 year tax to fund Police and Fire Department Operations.</a:t>
            </a:r>
          </a:p>
          <a:p>
            <a:endParaRPr lang="en-US" dirty="0" smtClean="0"/>
          </a:p>
          <a:p>
            <a:r>
              <a:rPr lang="en-US" dirty="0" smtClean="0"/>
              <a:t>Council to make determination thru resolution that funds previously set aside for a new fire house are no longer needed to pay debt service.  In order to do this and to </a:t>
            </a:r>
            <a:r>
              <a:rPr lang="en-US" b="1" dirty="0" smtClean="0"/>
              <a:t>keep our promise </a:t>
            </a:r>
            <a:r>
              <a:rPr lang="en-US" dirty="0" smtClean="0"/>
              <a:t>to build a new fire house we need to designate other non-operating funds to pay debt service and fund the new fire house.</a:t>
            </a:r>
          </a:p>
          <a:p>
            <a:endParaRPr lang="en-US" dirty="0" smtClean="0"/>
          </a:p>
          <a:p>
            <a:r>
              <a:rPr lang="en-US" dirty="0" smtClean="0"/>
              <a:t>Designate TIF funds to build new fire house, accomplished when construction approved, as it will benefit and provide service to the TIF districts as discussed in Part 2 of proposal.</a:t>
            </a:r>
            <a:endParaRPr lang="en-US" dirty="0"/>
          </a:p>
        </p:txBody>
      </p:sp>
    </p:spTree>
    <p:extLst>
      <p:ext uri="{BB962C8B-B14F-4D97-AF65-F5344CB8AC3E}">
        <p14:creationId xmlns:p14="http://schemas.microsoft.com/office/powerpoint/2010/main" val="239670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401" y="685800"/>
            <a:ext cx="13990320" cy="826558"/>
          </a:xfrm>
        </p:spPr>
        <p:txBody>
          <a:bodyPr>
            <a:normAutofit fontScale="90000"/>
          </a:bodyPr>
          <a:lstStyle/>
          <a:p>
            <a:r>
              <a:rPr lang="en-US" sz="5300" dirty="0">
                <a:latin typeface="Adobe Caslon Pro Bold" pitchFamily="18" charset="0"/>
              </a:rPr>
              <a:t>Income Tax Split</a:t>
            </a:r>
          </a:p>
        </p:txBody>
      </p:sp>
      <p:sp>
        <p:nvSpPr>
          <p:cNvPr id="3" name="Content Placeholder 2"/>
          <p:cNvSpPr>
            <a:spLocks noGrp="1"/>
          </p:cNvSpPr>
          <p:nvPr>
            <p:ph sz="half" idx="1"/>
          </p:nvPr>
        </p:nvSpPr>
        <p:spPr>
          <a:xfrm>
            <a:off x="819565" y="1676399"/>
            <a:ext cx="4819235" cy="7881848"/>
          </a:xfrm>
          <a:ln w="38100">
            <a:solidFill>
              <a:schemeClr val="tx1"/>
            </a:solidFill>
          </a:ln>
        </p:spPr>
        <p:txBody>
          <a:bodyPr>
            <a:normAutofit fontScale="92500" lnSpcReduction="20000"/>
          </a:bodyPr>
          <a:lstStyle/>
          <a:p>
            <a:pPr marL="0" indent="0">
              <a:buNone/>
            </a:pPr>
            <a:endParaRPr lang="en-US" u="sng" dirty="0" smtClean="0">
              <a:latin typeface="Adobe Caslon Pro Bold" pitchFamily="18" charset="0"/>
            </a:endParaRPr>
          </a:p>
          <a:p>
            <a:pPr marL="0" indent="0">
              <a:buNone/>
            </a:pPr>
            <a:r>
              <a:rPr lang="en-US" u="sng" dirty="0" smtClean="0">
                <a:latin typeface="Adobe Caslon Pro Bold" pitchFamily="18" charset="0"/>
              </a:rPr>
              <a:t>Operating Funds</a:t>
            </a:r>
          </a:p>
          <a:p>
            <a:pPr marL="0" indent="0">
              <a:buNone/>
            </a:pPr>
            <a:r>
              <a:rPr lang="en-US" sz="3500" dirty="0"/>
              <a:t>General Fund</a:t>
            </a:r>
          </a:p>
          <a:p>
            <a:pPr marL="0" indent="0">
              <a:buNone/>
            </a:pPr>
            <a:r>
              <a:rPr lang="en-US" sz="3500" dirty="0"/>
              <a:t>Police Operating Fund</a:t>
            </a:r>
          </a:p>
          <a:p>
            <a:pPr marL="0" indent="0">
              <a:buNone/>
            </a:pPr>
            <a:r>
              <a:rPr lang="en-US" sz="3500" dirty="0"/>
              <a:t>Fire Operating Fund</a:t>
            </a:r>
          </a:p>
          <a:p>
            <a:pPr marL="0" indent="0">
              <a:buNone/>
            </a:pPr>
            <a:r>
              <a:rPr lang="en-US" sz="3500" dirty="0"/>
              <a:t>Recreation Fund</a:t>
            </a:r>
          </a:p>
          <a:p>
            <a:pPr marL="0" indent="0">
              <a:buNone/>
            </a:pPr>
            <a:r>
              <a:rPr lang="en-US" sz="3500" dirty="0"/>
              <a:t>Street Operating Fund</a:t>
            </a:r>
          </a:p>
          <a:p>
            <a:pPr marL="0" indent="0">
              <a:buNone/>
            </a:pPr>
            <a:r>
              <a:rPr lang="en-US" sz="3500" dirty="0"/>
              <a:t>Total Operating Funds</a:t>
            </a:r>
          </a:p>
          <a:p>
            <a:pPr marL="0" indent="0">
              <a:buNone/>
            </a:pPr>
            <a:endParaRPr lang="en-US" sz="3500" dirty="0"/>
          </a:p>
          <a:p>
            <a:pPr marL="0" indent="0">
              <a:buNone/>
            </a:pPr>
            <a:r>
              <a:rPr lang="en-US" b="1" u="sng" dirty="0" smtClean="0">
                <a:latin typeface="Adobe Garamond Pro" pitchFamily="18" charset="0"/>
                <a:ea typeface="Adobe Fan Heiti Std B" pitchFamily="34" charset="-128"/>
              </a:rPr>
              <a:t>Capital Funds</a:t>
            </a:r>
          </a:p>
          <a:p>
            <a:pPr marL="0" indent="0">
              <a:buNone/>
            </a:pPr>
            <a:r>
              <a:rPr lang="en-US" sz="3200" dirty="0"/>
              <a:t>Street Capital</a:t>
            </a:r>
          </a:p>
          <a:p>
            <a:pPr marL="0" indent="0">
              <a:buNone/>
            </a:pPr>
            <a:r>
              <a:rPr lang="en-US" sz="3200" dirty="0"/>
              <a:t>Fire Capital</a:t>
            </a:r>
          </a:p>
          <a:p>
            <a:pPr marL="0" indent="0">
              <a:buNone/>
            </a:pPr>
            <a:r>
              <a:rPr lang="en-US" sz="3200" dirty="0"/>
              <a:t>Fire House</a:t>
            </a:r>
          </a:p>
          <a:p>
            <a:pPr marL="0" indent="0">
              <a:buNone/>
            </a:pPr>
            <a:endParaRPr lang="en-US" sz="1800" dirty="0"/>
          </a:p>
          <a:p>
            <a:pPr marL="0" indent="0">
              <a:buNone/>
            </a:pPr>
            <a:r>
              <a:rPr lang="en-US" sz="3000" dirty="0"/>
              <a:t>Total Capital Funds</a:t>
            </a:r>
          </a:p>
        </p:txBody>
      </p:sp>
      <p:cxnSp>
        <p:nvCxnSpPr>
          <p:cNvPr id="10" name="Straight Connector 9"/>
          <p:cNvCxnSpPr/>
          <p:nvPr/>
        </p:nvCxnSpPr>
        <p:spPr>
          <a:xfrm>
            <a:off x="1036320" y="5334000"/>
            <a:ext cx="4274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06780" y="8270240"/>
            <a:ext cx="38862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9540" y="7185911"/>
            <a:ext cx="704220" cy="1132612"/>
          </a:xfrm>
          <a:prstGeom prst="rect">
            <a:avLst/>
          </a:prstGeom>
          <a:noFill/>
        </p:spPr>
        <p:txBody>
          <a:bodyPr wrap="none" lIns="146298" tIns="73149" rIns="146298" bIns="73149" rtlCol="0">
            <a:spAutoFit/>
          </a:bodyPr>
          <a:lstStyle/>
          <a:p>
            <a:r>
              <a:rPr lang="en-US" sz="6400" dirty="0"/>
              <a:t>*</a:t>
            </a:r>
          </a:p>
        </p:txBody>
      </p:sp>
      <p:sp>
        <p:nvSpPr>
          <p:cNvPr id="31" name="TextBox 30"/>
          <p:cNvSpPr txBox="1"/>
          <p:nvPr/>
        </p:nvSpPr>
        <p:spPr>
          <a:xfrm>
            <a:off x="159555" y="7499276"/>
            <a:ext cx="704220" cy="1132612"/>
          </a:xfrm>
          <a:prstGeom prst="rect">
            <a:avLst/>
          </a:prstGeom>
          <a:noFill/>
        </p:spPr>
        <p:txBody>
          <a:bodyPr wrap="none" lIns="146298" tIns="73149" rIns="146298" bIns="73149" rtlCol="0">
            <a:spAutoFit/>
          </a:bodyPr>
          <a:lstStyle/>
          <a:p>
            <a:r>
              <a:rPr lang="en-US" sz="6400" dirty="0"/>
              <a:t>*</a:t>
            </a:r>
          </a:p>
        </p:txBody>
      </p:sp>
      <p:sp>
        <p:nvSpPr>
          <p:cNvPr id="32" name="TextBox 31"/>
          <p:cNvSpPr txBox="1"/>
          <p:nvPr/>
        </p:nvSpPr>
        <p:spPr>
          <a:xfrm>
            <a:off x="1522098" y="9449135"/>
            <a:ext cx="3007734" cy="594003"/>
          </a:xfrm>
          <a:prstGeom prst="rect">
            <a:avLst/>
          </a:prstGeom>
          <a:noFill/>
        </p:spPr>
        <p:txBody>
          <a:bodyPr wrap="none" lIns="146298" tIns="73149" rIns="146298" bIns="73149" rtlCol="0">
            <a:spAutoFit/>
          </a:bodyPr>
          <a:lstStyle/>
          <a:p>
            <a:r>
              <a:rPr lang="en-US" dirty="0" smtClean="0"/>
              <a:t>*</a:t>
            </a:r>
            <a:r>
              <a:rPr lang="en-US" sz="2400" dirty="0" smtClean="0"/>
              <a:t>Discretionary Split </a:t>
            </a:r>
            <a:endParaRPr lang="en-US" sz="2400" dirty="0"/>
          </a:p>
        </p:txBody>
      </p:sp>
      <p:sp>
        <p:nvSpPr>
          <p:cNvPr id="33" name="TextBox 32"/>
          <p:cNvSpPr txBox="1"/>
          <p:nvPr/>
        </p:nvSpPr>
        <p:spPr>
          <a:xfrm>
            <a:off x="14378944" y="9449135"/>
            <a:ext cx="77722" cy="594003"/>
          </a:xfrm>
          <a:prstGeom prst="rect">
            <a:avLst/>
          </a:prstGeom>
          <a:noFill/>
        </p:spPr>
        <p:txBody>
          <a:bodyPr wrap="square" lIns="146298" tIns="73149" rIns="146298" bIns="73149" rtlCol="0">
            <a:spAutoFit/>
          </a:bodyPr>
          <a:lstStyle/>
          <a:p>
            <a:r>
              <a:rPr lang="en-US" dirty="0" smtClean="0"/>
              <a:t>6</a:t>
            </a:r>
            <a:endParaRPr lang="en-US" dirty="0"/>
          </a:p>
        </p:txBody>
      </p:sp>
    </p:spTree>
    <p:extLst>
      <p:ext uri="{BB962C8B-B14F-4D97-AF65-F5344CB8AC3E}">
        <p14:creationId xmlns:p14="http://schemas.microsoft.com/office/powerpoint/2010/main" val="362160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401" y="685800"/>
            <a:ext cx="13990320" cy="826558"/>
          </a:xfrm>
        </p:spPr>
        <p:txBody>
          <a:bodyPr>
            <a:normAutofit fontScale="90000"/>
          </a:bodyPr>
          <a:lstStyle/>
          <a:p>
            <a:r>
              <a:rPr lang="en-US" sz="5300" dirty="0">
                <a:latin typeface="Adobe Caslon Pro Bold" pitchFamily="18" charset="0"/>
              </a:rPr>
              <a:t>Income Tax Split</a:t>
            </a:r>
          </a:p>
        </p:txBody>
      </p:sp>
      <p:sp>
        <p:nvSpPr>
          <p:cNvPr id="3" name="Content Placeholder 2"/>
          <p:cNvSpPr>
            <a:spLocks noGrp="1"/>
          </p:cNvSpPr>
          <p:nvPr>
            <p:ph sz="half" idx="1"/>
          </p:nvPr>
        </p:nvSpPr>
        <p:spPr>
          <a:xfrm>
            <a:off x="819565" y="1676399"/>
            <a:ext cx="4819235" cy="7881848"/>
          </a:xfrm>
          <a:ln w="38100">
            <a:solidFill>
              <a:schemeClr val="tx1"/>
            </a:solidFill>
          </a:ln>
        </p:spPr>
        <p:txBody>
          <a:bodyPr>
            <a:normAutofit fontScale="92500" lnSpcReduction="20000"/>
          </a:bodyPr>
          <a:lstStyle/>
          <a:p>
            <a:pPr marL="0" indent="0">
              <a:buNone/>
            </a:pPr>
            <a:endParaRPr lang="en-US" u="sng" dirty="0" smtClean="0">
              <a:latin typeface="Adobe Caslon Pro Bold" pitchFamily="18" charset="0"/>
            </a:endParaRPr>
          </a:p>
          <a:p>
            <a:pPr marL="0" indent="0">
              <a:buNone/>
            </a:pPr>
            <a:r>
              <a:rPr lang="en-US" u="sng" dirty="0" smtClean="0">
                <a:latin typeface="Adobe Caslon Pro Bold" pitchFamily="18" charset="0"/>
              </a:rPr>
              <a:t>Operating Funds</a:t>
            </a:r>
          </a:p>
          <a:p>
            <a:pPr marL="0" indent="0">
              <a:buNone/>
            </a:pPr>
            <a:r>
              <a:rPr lang="en-US" sz="3500" dirty="0"/>
              <a:t>General Fund</a:t>
            </a:r>
          </a:p>
          <a:p>
            <a:pPr marL="0" indent="0">
              <a:buNone/>
            </a:pPr>
            <a:r>
              <a:rPr lang="en-US" sz="3500" dirty="0"/>
              <a:t>Police Operating Fund</a:t>
            </a:r>
          </a:p>
          <a:p>
            <a:pPr marL="0" indent="0">
              <a:buNone/>
            </a:pPr>
            <a:r>
              <a:rPr lang="en-US" sz="3500" dirty="0"/>
              <a:t>Fire Operating Fund</a:t>
            </a:r>
          </a:p>
          <a:p>
            <a:pPr marL="0" indent="0">
              <a:buNone/>
            </a:pPr>
            <a:r>
              <a:rPr lang="en-US" sz="3500" dirty="0"/>
              <a:t>Recreation Fund</a:t>
            </a:r>
          </a:p>
          <a:p>
            <a:pPr marL="0" indent="0">
              <a:buNone/>
            </a:pPr>
            <a:r>
              <a:rPr lang="en-US" sz="3500" dirty="0"/>
              <a:t>Street Operating Fund</a:t>
            </a:r>
          </a:p>
          <a:p>
            <a:pPr marL="0" indent="0">
              <a:buNone/>
            </a:pPr>
            <a:r>
              <a:rPr lang="en-US" sz="3500" dirty="0"/>
              <a:t>Total Operating Funds</a:t>
            </a:r>
          </a:p>
          <a:p>
            <a:pPr marL="0" indent="0">
              <a:buNone/>
            </a:pPr>
            <a:endParaRPr lang="en-US" sz="3500" dirty="0"/>
          </a:p>
          <a:p>
            <a:pPr marL="0" indent="0">
              <a:buNone/>
            </a:pPr>
            <a:r>
              <a:rPr lang="en-US" b="1" u="sng" dirty="0" smtClean="0">
                <a:latin typeface="Adobe Garamond Pro" pitchFamily="18" charset="0"/>
                <a:ea typeface="Adobe Fan Heiti Std B" pitchFamily="34" charset="-128"/>
              </a:rPr>
              <a:t>Capital Funds</a:t>
            </a:r>
          </a:p>
          <a:p>
            <a:pPr marL="0" indent="0">
              <a:buNone/>
            </a:pPr>
            <a:r>
              <a:rPr lang="en-US" sz="3200" dirty="0"/>
              <a:t>Street Capital</a:t>
            </a:r>
          </a:p>
          <a:p>
            <a:pPr marL="0" indent="0">
              <a:buNone/>
            </a:pPr>
            <a:r>
              <a:rPr lang="en-US" sz="3200" dirty="0"/>
              <a:t>Fire Capital</a:t>
            </a:r>
          </a:p>
          <a:p>
            <a:pPr marL="0" indent="0">
              <a:buNone/>
            </a:pPr>
            <a:r>
              <a:rPr lang="en-US" sz="3200" dirty="0"/>
              <a:t>Fire House</a:t>
            </a:r>
          </a:p>
          <a:p>
            <a:pPr marL="0" indent="0">
              <a:buNone/>
            </a:pPr>
            <a:endParaRPr lang="en-US" sz="1800" dirty="0"/>
          </a:p>
          <a:p>
            <a:pPr marL="0" indent="0">
              <a:buNone/>
            </a:pPr>
            <a:r>
              <a:rPr lang="en-US" sz="3000" dirty="0"/>
              <a:t>Total Capital Funds</a:t>
            </a:r>
          </a:p>
        </p:txBody>
      </p:sp>
      <p:sp>
        <p:nvSpPr>
          <p:cNvPr id="6" name="Content Placeholder 2"/>
          <p:cNvSpPr>
            <a:spLocks noGrp="1"/>
          </p:cNvSpPr>
          <p:nvPr>
            <p:ph sz="half" idx="2"/>
          </p:nvPr>
        </p:nvSpPr>
        <p:spPr>
          <a:xfrm>
            <a:off x="6566651" y="1667585"/>
            <a:ext cx="3886200" cy="7876466"/>
          </a:xfrm>
          <a:ln w="38100">
            <a:solidFill>
              <a:schemeClr val="tx1"/>
            </a:solidFill>
          </a:ln>
        </p:spPr>
        <p:txBody>
          <a:bodyPr>
            <a:normAutofit fontScale="92500" lnSpcReduction="20000"/>
          </a:bodyPr>
          <a:lstStyle/>
          <a:p>
            <a:pPr marL="0" indent="0">
              <a:buNone/>
            </a:pPr>
            <a:endParaRPr lang="en-US" u="sng" dirty="0" smtClean="0">
              <a:latin typeface="Adobe Caslon Pro Bold" pitchFamily="18" charset="0"/>
            </a:endParaRPr>
          </a:p>
          <a:p>
            <a:pPr marL="0" indent="0">
              <a:buNone/>
            </a:pPr>
            <a:r>
              <a:rPr lang="en-US" u="sng" dirty="0" smtClean="0">
                <a:latin typeface="Adobe Caslon Pro Bold" pitchFamily="18" charset="0"/>
              </a:rPr>
              <a:t>Rate</a:t>
            </a:r>
          </a:p>
          <a:p>
            <a:pPr marL="0" indent="0">
              <a:buNone/>
            </a:pPr>
            <a:r>
              <a:rPr lang="en-US" sz="3500" dirty="0"/>
              <a:t>   .8070</a:t>
            </a:r>
          </a:p>
          <a:p>
            <a:pPr marL="0" indent="0">
              <a:buNone/>
            </a:pPr>
            <a:r>
              <a:rPr lang="en-US" sz="3500" dirty="0"/>
              <a:t>   .5615</a:t>
            </a:r>
          </a:p>
          <a:p>
            <a:pPr marL="0" indent="0">
              <a:buNone/>
            </a:pPr>
            <a:r>
              <a:rPr lang="en-US" sz="3500" dirty="0"/>
              <a:t>   .0715</a:t>
            </a:r>
          </a:p>
          <a:p>
            <a:pPr marL="0" indent="0">
              <a:buNone/>
            </a:pPr>
            <a:r>
              <a:rPr lang="en-US" sz="3500" dirty="0"/>
              <a:t>         0</a:t>
            </a:r>
          </a:p>
          <a:p>
            <a:pPr marL="0" indent="0">
              <a:buNone/>
            </a:pPr>
            <a:r>
              <a:rPr lang="en-US" sz="3500" dirty="0"/>
              <a:t>      .25</a:t>
            </a:r>
          </a:p>
          <a:p>
            <a:pPr marL="0" indent="0">
              <a:buNone/>
            </a:pPr>
            <a:r>
              <a:rPr lang="en-US" sz="3500" dirty="0"/>
              <a:t>    1.69%</a:t>
            </a:r>
          </a:p>
          <a:p>
            <a:pPr marL="0" indent="0">
              <a:buNone/>
            </a:pPr>
            <a:endParaRPr lang="en-US" sz="3500" dirty="0"/>
          </a:p>
          <a:p>
            <a:pPr marL="0" indent="0">
              <a:buNone/>
            </a:pPr>
            <a:r>
              <a:rPr lang="en-US" b="1" u="sng" dirty="0" smtClean="0">
                <a:latin typeface="Adobe Garamond Pro" pitchFamily="18" charset="0"/>
                <a:ea typeface="Adobe Fan Heiti Std B" pitchFamily="34" charset="-128"/>
              </a:rPr>
              <a:t>Capital Funds</a:t>
            </a:r>
          </a:p>
          <a:p>
            <a:pPr marL="0" indent="0">
              <a:buNone/>
            </a:pPr>
            <a:r>
              <a:rPr lang="en-US" sz="3200" dirty="0"/>
              <a:t>  .20</a:t>
            </a:r>
          </a:p>
          <a:p>
            <a:pPr marL="0" indent="0">
              <a:buNone/>
            </a:pPr>
            <a:r>
              <a:rPr lang="en-US" sz="3200" dirty="0"/>
              <a:t>  .06</a:t>
            </a:r>
          </a:p>
          <a:p>
            <a:pPr marL="0" indent="0">
              <a:buNone/>
            </a:pPr>
            <a:r>
              <a:rPr lang="en-US" sz="3200" dirty="0"/>
              <a:t>  .05</a:t>
            </a:r>
          </a:p>
          <a:p>
            <a:pPr marL="0" indent="0">
              <a:buNone/>
            </a:pPr>
            <a:r>
              <a:rPr lang="en-US" sz="1900" dirty="0"/>
              <a:t>   </a:t>
            </a:r>
          </a:p>
          <a:p>
            <a:pPr marL="0" indent="0">
              <a:buNone/>
            </a:pPr>
            <a:r>
              <a:rPr lang="en-US" sz="3200" dirty="0"/>
              <a:t>   .31</a:t>
            </a:r>
          </a:p>
        </p:txBody>
      </p:sp>
      <p:cxnSp>
        <p:nvCxnSpPr>
          <p:cNvPr id="8" name="Straight Connector 7"/>
          <p:cNvCxnSpPr/>
          <p:nvPr/>
        </p:nvCxnSpPr>
        <p:spPr>
          <a:xfrm>
            <a:off x="6736080" y="5334000"/>
            <a:ext cx="2026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36320" y="5334000"/>
            <a:ext cx="4274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06780" y="8318523"/>
            <a:ext cx="38862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a:off x="5715003" y="3017522"/>
            <a:ext cx="807719" cy="238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46298" tIns="73149" rIns="146298" bIns="73149" rtlCol="0" anchor="ctr"/>
          <a:lstStyle/>
          <a:p>
            <a:pPr algn="ctr"/>
            <a:endParaRPr lang="en-US" dirty="0"/>
          </a:p>
        </p:txBody>
      </p:sp>
      <p:sp>
        <p:nvSpPr>
          <p:cNvPr id="11" name="TextBox 10"/>
          <p:cNvSpPr txBox="1"/>
          <p:nvPr/>
        </p:nvSpPr>
        <p:spPr>
          <a:xfrm>
            <a:off x="129540" y="7185911"/>
            <a:ext cx="704220" cy="1132612"/>
          </a:xfrm>
          <a:prstGeom prst="rect">
            <a:avLst/>
          </a:prstGeom>
          <a:noFill/>
        </p:spPr>
        <p:txBody>
          <a:bodyPr wrap="none" lIns="146298" tIns="73149" rIns="146298" bIns="73149" rtlCol="0">
            <a:spAutoFit/>
          </a:bodyPr>
          <a:lstStyle/>
          <a:p>
            <a:r>
              <a:rPr lang="en-US" sz="6400" dirty="0"/>
              <a:t>*</a:t>
            </a:r>
          </a:p>
        </p:txBody>
      </p:sp>
      <p:sp>
        <p:nvSpPr>
          <p:cNvPr id="31" name="TextBox 30"/>
          <p:cNvSpPr txBox="1"/>
          <p:nvPr/>
        </p:nvSpPr>
        <p:spPr>
          <a:xfrm>
            <a:off x="159555" y="7499276"/>
            <a:ext cx="704220" cy="1132612"/>
          </a:xfrm>
          <a:prstGeom prst="rect">
            <a:avLst/>
          </a:prstGeom>
          <a:noFill/>
        </p:spPr>
        <p:txBody>
          <a:bodyPr wrap="none" lIns="146298" tIns="73149" rIns="146298" bIns="73149" rtlCol="0">
            <a:spAutoFit/>
          </a:bodyPr>
          <a:lstStyle/>
          <a:p>
            <a:r>
              <a:rPr lang="en-US" sz="6400" dirty="0"/>
              <a:t>*</a:t>
            </a:r>
          </a:p>
        </p:txBody>
      </p:sp>
      <p:sp>
        <p:nvSpPr>
          <p:cNvPr id="32" name="TextBox 31"/>
          <p:cNvSpPr txBox="1"/>
          <p:nvPr/>
        </p:nvSpPr>
        <p:spPr>
          <a:xfrm>
            <a:off x="1522098" y="9449135"/>
            <a:ext cx="2646162" cy="594003"/>
          </a:xfrm>
          <a:prstGeom prst="rect">
            <a:avLst/>
          </a:prstGeom>
          <a:noFill/>
        </p:spPr>
        <p:txBody>
          <a:bodyPr wrap="none" lIns="146298" tIns="73149" rIns="146298" bIns="73149" rtlCol="0">
            <a:spAutoFit/>
          </a:bodyPr>
          <a:lstStyle/>
          <a:p>
            <a:r>
              <a:rPr lang="en-US" dirty="0" smtClean="0"/>
              <a:t>*</a:t>
            </a:r>
            <a:r>
              <a:rPr lang="en-US" sz="2400" dirty="0"/>
              <a:t>Discretional Split </a:t>
            </a:r>
          </a:p>
        </p:txBody>
      </p:sp>
      <p:sp>
        <p:nvSpPr>
          <p:cNvPr id="33" name="TextBox 32"/>
          <p:cNvSpPr txBox="1"/>
          <p:nvPr/>
        </p:nvSpPr>
        <p:spPr>
          <a:xfrm>
            <a:off x="14378944" y="9449135"/>
            <a:ext cx="77722" cy="594003"/>
          </a:xfrm>
          <a:prstGeom prst="rect">
            <a:avLst/>
          </a:prstGeom>
          <a:noFill/>
        </p:spPr>
        <p:txBody>
          <a:bodyPr wrap="square" lIns="146298" tIns="73149" rIns="146298" bIns="73149" rtlCol="0">
            <a:spAutoFit/>
          </a:bodyPr>
          <a:lstStyle/>
          <a:p>
            <a:r>
              <a:rPr lang="en-US" dirty="0"/>
              <a:t>7</a:t>
            </a:r>
          </a:p>
        </p:txBody>
      </p:sp>
      <p:sp>
        <p:nvSpPr>
          <p:cNvPr id="34" name="Right Arrow 33"/>
          <p:cNvSpPr/>
          <p:nvPr/>
        </p:nvSpPr>
        <p:spPr>
          <a:xfrm>
            <a:off x="5715003" y="3540568"/>
            <a:ext cx="807719" cy="238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46298" tIns="73149" rIns="146298" bIns="73149" rtlCol="0" anchor="ctr"/>
          <a:lstStyle/>
          <a:p>
            <a:pPr algn="ctr"/>
            <a:endParaRPr lang="en-US" dirty="0"/>
          </a:p>
        </p:txBody>
      </p:sp>
      <p:sp>
        <p:nvSpPr>
          <p:cNvPr id="35" name="Right Arrow 34"/>
          <p:cNvSpPr/>
          <p:nvPr/>
        </p:nvSpPr>
        <p:spPr>
          <a:xfrm>
            <a:off x="5710072" y="3904791"/>
            <a:ext cx="807719" cy="238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46298" tIns="73149" rIns="146298" bIns="73149" rtlCol="0" anchor="ctr"/>
          <a:lstStyle/>
          <a:p>
            <a:pPr algn="ctr"/>
            <a:endParaRPr lang="en-US" dirty="0"/>
          </a:p>
        </p:txBody>
      </p:sp>
      <p:sp>
        <p:nvSpPr>
          <p:cNvPr id="36" name="Right Arrow 35"/>
          <p:cNvSpPr/>
          <p:nvPr/>
        </p:nvSpPr>
        <p:spPr>
          <a:xfrm>
            <a:off x="5715003" y="4501129"/>
            <a:ext cx="807719" cy="238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46298" tIns="73149" rIns="146298" bIns="73149" rtlCol="0" anchor="ctr"/>
          <a:lstStyle/>
          <a:p>
            <a:pPr algn="ctr"/>
            <a:endParaRPr lang="en-US" dirty="0"/>
          </a:p>
        </p:txBody>
      </p:sp>
      <p:sp>
        <p:nvSpPr>
          <p:cNvPr id="37" name="Right Arrow 36"/>
          <p:cNvSpPr/>
          <p:nvPr/>
        </p:nvSpPr>
        <p:spPr>
          <a:xfrm>
            <a:off x="5710072" y="4909785"/>
            <a:ext cx="807719" cy="238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46298" tIns="73149" rIns="146298" bIns="73149" rtlCol="0" anchor="ctr"/>
          <a:lstStyle/>
          <a:p>
            <a:pPr algn="ctr"/>
            <a:endParaRPr lang="en-US" dirty="0"/>
          </a:p>
        </p:txBody>
      </p:sp>
      <p:sp>
        <p:nvSpPr>
          <p:cNvPr id="38" name="Right Arrow 37"/>
          <p:cNvSpPr/>
          <p:nvPr/>
        </p:nvSpPr>
        <p:spPr>
          <a:xfrm>
            <a:off x="5669283" y="5486402"/>
            <a:ext cx="807719" cy="238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46298" tIns="73149" rIns="146298" bIns="73149" rtlCol="0" anchor="ctr"/>
          <a:lstStyle/>
          <a:p>
            <a:pPr algn="ctr"/>
            <a:endParaRPr lang="en-US" dirty="0"/>
          </a:p>
        </p:txBody>
      </p:sp>
      <p:cxnSp>
        <p:nvCxnSpPr>
          <p:cNvPr id="18" name="Straight Connector 17"/>
          <p:cNvCxnSpPr/>
          <p:nvPr/>
        </p:nvCxnSpPr>
        <p:spPr>
          <a:xfrm>
            <a:off x="6736080" y="8458200"/>
            <a:ext cx="225552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5710071" y="7632800"/>
            <a:ext cx="807719" cy="238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46298" tIns="73149" rIns="146298" bIns="73149" rtlCol="0" anchor="ctr"/>
          <a:lstStyle/>
          <a:p>
            <a:pPr algn="ctr"/>
            <a:endParaRPr lang="en-US" dirty="0"/>
          </a:p>
        </p:txBody>
      </p:sp>
      <p:sp>
        <p:nvSpPr>
          <p:cNvPr id="21" name="Right Arrow 20"/>
          <p:cNvSpPr/>
          <p:nvPr/>
        </p:nvSpPr>
        <p:spPr>
          <a:xfrm>
            <a:off x="5715003" y="7066494"/>
            <a:ext cx="807719" cy="238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46298" tIns="73149" rIns="146298" bIns="73149" rtlCol="0" anchor="ctr"/>
          <a:lstStyle/>
          <a:p>
            <a:pPr algn="ctr"/>
            <a:endParaRPr lang="en-US" dirty="0"/>
          </a:p>
        </p:txBody>
      </p:sp>
      <p:sp>
        <p:nvSpPr>
          <p:cNvPr id="22" name="Right Arrow 21"/>
          <p:cNvSpPr/>
          <p:nvPr/>
        </p:nvSpPr>
        <p:spPr>
          <a:xfrm>
            <a:off x="5745485" y="8033619"/>
            <a:ext cx="807719" cy="238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46298" tIns="73149" rIns="146298" bIns="73149" rtlCol="0" anchor="ctr"/>
          <a:lstStyle/>
          <a:p>
            <a:pPr algn="ctr"/>
            <a:endParaRPr lang="en-US" dirty="0"/>
          </a:p>
        </p:txBody>
      </p:sp>
    </p:spTree>
    <p:extLst>
      <p:ext uri="{BB962C8B-B14F-4D97-AF65-F5344CB8AC3E}">
        <p14:creationId xmlns:p14="http://schemas.microsoft.com/office/powerpoint/2010/main" val="2737022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401" y="685800"/>
            <a:ext cx="13990320" cy="826558"/>
          </a:xfrm>
        </p:spPr>
        <p:txBody>
          <a:bodyPr>
            <a:normAutofit fontScale="90000"/>
          </a:bodyPr>
          <a:lstStyle/>
          <a:p>
            <a:r>
              <a:rPr lang="en-US" sz="5300" dirty="0">
                <a:latin typeface="Adobe Caslon Pro Bold" pitchFamily="18" charset="0"/>
              </a:rPr>
              <a:t>Income Tax Split</a:t>
            </a:r>
          </a:p>
        </p:txBody>
      </p:sp>
      <p:sp>
        <p:nvSpPr>
          <p:cNvPr id="3" name="Content Placeholder 2"/>
          <p:cNvSpPr>
            <a:spLocks noGrp="1"/>
          </p:cNvSpPr>
          <p:nvPr>
            <p:ph sz="half" idx="1"/>
          </p:nvPr>
        </p:nvSpPr>
        <p:spPr>
          <a:xfrm>
            <a:off x="819565" y="1676399"/>
            <a:ext cx="4819235" cy="7881848"/>
          </a:xfrm>
          <a:ln w="38100">
            <a:solidFill>
              <a:schemeClr val="tx1"/>
            </a:solidFill>
          </a:ln>
        </p:spPr>
        <p:txBody>
          <a:bodyPr>
            <a:normAutofit fontScale="92500" lnSpcReduction="20000"/>
          </a:bodyPr>
          <a:lstStyle/>
          <a:p>
            <a:pPr marL="0" indent="0">
              <a:buNone/>
            </a:pPr>
            <a:endParaRPr lang="en-US" u="sng" dirty="0" smtClean="0">
              <a:latin typeface="Adobe Caslon Pro Bold" pitchFamily="18" charset="0"/>
            </a:endParaRPr>
          </a:p>
          <a:p>
            <a:pPr marL="0" indent="0">
              <a:buNone/>
            </a:pPr>
            <a:r>
              <a:rPr lang="en-US" u="sng" dirty="0" smtClean="0">
                <a:latin typeface="Adobe Caslon Pro Bold" pitchFamily="18" charset="0"/>
              </a:rPr>
              <a:t>Operating Funds</a:t>
            </a:r>
          </a:p>
          <a:p>
            <a:pPr marL="0" indent="0">
              <a:buNone/>
            </a:pPr>
            <a:r>
              <a:rPr lang="en-US" sz="3500" dirty="0"/>
              <a:t>General Fund</a:t>
            </a:r>
          </a:p>
          <a:p>
            <a:pPr marL="0" indent="0">
              <a:buNone/>
            </a:pPr>
            <a:r>
              <a:rPr lang="en-US" sz="3500" dirty="0"/>
              <a:t>Police Operating Fund</a:t>
            </a:r>
          </a:p>
          <a:p>
            <a:pPr marL="0" indent="0">
              <a:buNone/>
            </a:pPr>
            <a:r>
              <a:rPr lang="en-US" sz="3500" dirty="0"/>
              <a:t>Fire Operating Fund</a:t>
            </a:r>
          </a:p>
          <a:p>
            <a:pPr marL="0" indent="0">
              <a:buNone/>
            </a:pPr>
            <a:r>
              <a:rPr lang="en-US" sz="3500" dirty="0"/>
              <a:t>Recreation Fund</a:t>
            </a:r>
          </a:p>
          <a:p>
            <a:pPr marL="0" indent="0">
              <a:buNone/>
            </a:pPr>
            <a:r>
              <a:rPr lang="en-US" sz="3500" dirty="0"/>
              <a:t>Street Operating Fund</a:t>
            </a:r>
          </a:p>
          <a:p>
            <a:pPr marL="0" indent="0">
              <a:buNone/>
            </a:pPr>
            <a:r>
              <a:rPr lang="en-US" sz="3500" dirty="0"/>
              <a:t>Total Operating Funds</a:t>
            </a:r>
          </a:p>
          <a:p>
            <a:pPr marL="0" indent="0">
              <a:buNone/>
            </a:pPr>
            <a:endParaRPr lang="en-US" sz="3500" dirty="0"/>
          </a:p>
          <a:p>
            <a:pPr marL="0" indent="0">
              <a:buNone/>
            </a:pPr>
            <a:r>
              <a:rPr lang="en-US" b="1" u="sng" dirty="0" smtClean="0">
                <a:latin typeface="Adobe Garamond Pro" pitchFamily="18" charset="0"/>
                <a:ea typeface="Adobe Fan Heiti Std B" pitchFamily="34" charset="-128"/>
              </a:rPr>
              <a:t>Capital Funds</a:t>
            </a:r>
          </a:p>
          <a:p>
            <a:pPr marL="0" indent="0">
              <a:buNone/>
            </a:pPr>
            <a:r>
              <a:rPr lang="en-US" sz="3200" dirty="0"/>
              <a:t>Street Capital</a:t>
            </a:r>
          </a:p>
          <a:p>
            <a:pPr marL="0" indent="0">
              <a:buNone/>
            </a:pPr>
            <a:r>
              <a:rPr lang="en-US" sz="3200" dirty="0"/>
              <a:t>Fire Capital</a:t>
            </a:r>
          </a:p>
          <a:p>
            <a:pPr marL="0" indent="0">
              <a:buNone/>
            </a:pPr>
            <a:r>
              <a:rPr lang="en-US" sz="3200" dirty="0"/>
              <a:t>Fire House</a:t>
            </a:r>
          </a:p>
          <a:p>
            <a:pPr marL="0" indent="0">
              <a:buNone/>
            </a:pPr>
            <a:endParaRPr lang="en-US" sz="1800" dirty="0"/>
          </a:p>
          <a:p>
            <a:pPr marL="0" indent="0">
              <a:buNone/>
            </a:pPr>
            <a:r>
              <a:rPr lang="en-US" sz="3000" dirty="0"/>
              <a:t>Total Capital Funds</a:t>
            </a:r>
          </a:p>
        </p:txBody>
      </p:sp>
      <p:sp>
        <p:nvSpPr>
          <p:cNvPr id="6" name="Content Placeholder 2"/>
          <p:cNvSpPr>
            <a:spLocks noGrp="1"/>
          </p:cNvSpPr>
          <p:nvPr>
            <p:ph sz="half" idx="2"/>
          </p:nvPr>
        </p:nvSpPr>
        <p:spPr>
          <a:xfrm>
            <a:off x="6539977" y="1724733"/>
            <a:ext cx="3886200" cy="8001000"/>
          </a:xfrm>
          <a:ln w="38100">
            <a:solidFill>
              <a:schemeClr val="tx1"/>
            </a:solidFill>
          </a:ln>
        </p:spPr>
        <p:txBody>
          <a:bodyPr>
            <a:normAutofit fontScale="92500" lnSpcReduction="20000"/>
          </a:bodyPr>
          <a:lstStyle/>
          <a:p>
            <a:pPr marL="0" indent="0">
              <a:buNone/>
            </a:pPr>
            <a:endParaRPr lang="en-US" u="sng" dirty="0" smtClean="0">
              <a:latin typeface="Adobe Caslon Pro Bold" pitchFamily="18" charset="0"/>
            </a:endParaRPr>
          </a:p>
          <a:p>
            <a:pPr marL="0" indent="0">
              <a:buNone/>
            </a:pPr>
            <a:r>
              <a:rPr lang="en-US" u="sng" dirty="0" smtClean="0">
                <a:latin typeface="Adobe Caslon Pro Bold" pitchFamily="18" charset="0"/>
              </a:rPr>
              <a:t>Rate</a:t>
            </a:r>
          </a:p>
          <a:p>
            <a:pPr marL="0" indent="0">
              <a:buNone/>
            </a:pPr>
            <a:r>
              <a:rPr lang="en-US" sz="3500" dirty="0"/>
              <a:t>   .8070</a:t>
            </a:r>
          </a:p>
          <a:p>
            <a:pPr marL="0" indent="0">
              <a:buNone/>
            </a:pPr>
            <a:r>
              <a:rPr lang="en-US" sz="3500" dirty="0"/>
              <a:t>   .5615</a:t>
            </a:r>
          </a:p>
          <a:p>
            <a:pPr marL="0" indent="0">
              <a:buNone/>
            </a:pPr>
            <a:r>
              <a:rPr lang="en-US" sz="3500" dirty="0"/>
              <a:t>   .0715</a:t>
            </a:r>
          </a:p>
          <a:p>
            <a:pPr marL="0" indent="0">
              <a:buNone/>
            </a:pPr>
            <a:r>
              <a:rPr lang="en-US" sz="3500" dirty="0"/>
              <a:t>         0</a:t>
            </a:r>
          </a:p>
          <a:p>
            <a:pPr marL="0" indent="0">
              <a:buNone/>
            </a:pPr>
            <a:r>
              <a:rPr lang="en-US" sz="3500" dirty="0"/>
              <a:t>      .25</a:t>
            </a:r>
          </a:p>
          <a:p>
            <a:pPr marL="0" indent="0">
              <a:buNone/>
            </a:pPr>
            <a:r>
              <a:rPr lang="en-US" sz="3500" dirty="0"/>
              <a:t>    1.69%</a:t>
            </a:r>
          </a:p>
          <a:p>
            <a:pPr marL="0" indent="0">
              <a:buNone/>
            </a:pPr>
            <a:endParaRPr lang="en-US" sz="3500" dirty="0"/>
          </a:p>
          <a:p>
            <a:pPr marL="0" indent="0">
              <a:buNone/>
            </a:pPr>
            <a:r>
              <a:rPr lang="en-US" b="1" u="sng" dirty="0" smtClean="0">
                <a:latin typeface="Adobe Garamond Pro" pitchFamily="18" charset="0"/>
                <a:ea typeface="Adobe Fan Heiti Std B" pitchFamily="34" charset="-128"/>
              </a:rPr>
              <a:t>Capital Funds</a:t>
            </a:r>
          </a:p>
          <a:p>
            <a:pPr marL="0" indent="0">
              <a:buNone/>
            </a:pPr>
            <a:r>
              <a:rPr lang="en-US" sz="3200" dirty="0"/>
              <a:t>  .20</a:t>
            </a:r>
          </a:p>
          <a:p>
            <a:pPr marL="0" indent="0">
              <a:buNone/>
            </a:pPr>
            <a:r>
              <a:rPr lang="en-US" sz="3200" dirty="0"/>
              <a:t>  .06</a:t>
            </a:r>
          </a:p>
          <a:p>
            <a:pPr marL="0" indent="0">
              <a:buNone/>
            </a:pPr>
            <a:r>
              <a:rPr lang="en-US" sz="3200" dirty="0"/>
              <a:t>  .05</a:t>
            </a:r>
          </a:p>
          <a:p>
            <a:pPr marL="0" indent="0">
              <a:buNone/>
            </a:pPr>
            <a:r>
              <a:rPr lang="en-US" sz="1900" dirty="0"/>
              <a:t>   </a:t>
            </a:r>
          </a:p>
          <a:p>
            <a:pPr marL="0" indent="0">
              <a:buNone/>
            </a:pPr>
            <a:r>
              <a:rPr lang="en-US" sz="3200" dirty="0"/>
              <a:t>   .31</a:t>
            </a:r>
          </a:p>
        </p:txBody>
      </p:sp>
      <p:sp>
        <p:nvSpPr>
          <p:cNvPr id="22" name="Content Placeholder 2"/>
          <p:cNvSpPr>
            <a:spLocks noGrp="1"/>
          </p:cNvSpPr>
          <p:nvPr>
            <p:ph sz="half" idx="4294967295"/>
          </p:nvPr>
        </p:nvSpPr>
        <p:spPr>
          <a:xfrm>
            <a:off x="10494981" y="1749898"/>
            <a:ext cx="3238500" cy="7996238"/>
          </a:xfrm>
          <a:ln w="38100">
            <a:solidFill>
              <a:schemeClr val="tx1"/>
            </a:solidFill>
          </a:ln>
        </p:spPr>
        <p:txBody>
          <a:bodyPr>
            <a:normAutofit fontScale="92500" lnSpcReduction="20000"/>
          </a:bodyPr>
          <a:lstStyle/>
          <a:p>
            <a:pPr marL="0" indent="0">
              <a:buNone/>
            </a:pPr>
            <a:endParaRPr lang="en-US" u="sng" dirty="0" smtClean="0">
              <a:latin typeface="Adobe Caslon Pro Bold" pitchFamily="18" charset="0"/>
            </a:endParaRPr>
          </a:p>
          <a:p>
            <a:pPr marL="0" indent="0">
              <a:buNone/>
            </a:pPr>
            <a:r>
              <a:rPr lang="en-US" u="sng" dirty="0" smtClean="0">
                <a:latin typeface="Adobe Caslon Pro Bold" pitchFamily="18" charset="0"/>
              </a:rPr>
              <a:t>2014 Est $</a:t>
            </a:r>
          </a:p>
          <a:p>
            <a:pPr marL="0" indent="0">
              <a:buNone/>
            </a:pPr>
            <a:r>
              <a:rPr lang="en-US" dirty="0"/>
              <a:t>$ 5,592,900</a:t>
            </a:r>
          </a:p>
          <a:p>
            <a:pPr marL="0" indent="0">
              <a:buNone/>
            </a:pPr>
            <a:r>
              <a:rPr lang="en-US" dirty="0"/>
              <a:t>$ 3,877,950</a:t>
            </a:r>
          </a:p>
          <a:p>
            <a:pPr marL="0" indent="0">
              <a:buNone/>
            </a:pPr>
            <a:r>
              <a:rPr lang="en-US" dirty="0"/>
              <a:t>$    493,370</a:t>
            </a:r>
          </a:p>
          <a:p>
            <a:pPr marL="0" indent="0">
              <a:buNone/>
            </a:pPr>
            <a:r>
              <a:rPr lang="en-US" dirty="0"/>
              <a:t>$      0 </a:t>
            </a:r>
          </a:p>
          <a:p>
            <a:pPr marL="0" indent="0">
              <a:buNone/>
            </a:pPr>
            <a:r>
              <a:rPr lang="en-US" dirty="0"/>
              <a:t>$ 1,730,400</a:t>
            </a:r>
          </a:p>
          <a:p>
            <a:pPr marL="0" indent="0">
              <a:buNone/>
            </a:pPr>
            <a:r>
              <a:rPr lang="en-US" dirty="0"/>
              <a:t>$11,694,620</a:t>
            </a:r>
          </a:p>
          <a:p>
            <a:pPr marL="0" indent="0">
              <a:buNone/>
            </a:pPr>
            <a:endParaRPr lang="en-US" b="1" u="sng" dirty="0" smtClean="0">
              <a:latin typeface="Adobe Garamond Pro Bold" pitchFamily="18" charset="0"/>
              <a:ea typeface="Adobe Fan Heiti Std B" pitchFamily="34" charset="-128"/>
            </a:endParaRPr>
          </a:p>
          <a:p>
            <a:pPr marL="0" indent="0">
              <a:buNone/>
            </a:pPr>
            <a:r>
              <a:rPr lang="en-US" b="1" u="sng" dirty="0" smtClean="0">
                <a:latin typeface="Adobe Garamond Pro Bold" pitchFamily="18" charset="0"/>
                <a:ea typeface="Adobe Fan Heiti Std B" pitchFamily="34" charset="-128"/>
              </a:rPr>
              <a:t>2014 Est $</a:t>
            </a:r>
          </a:p>
          <a:p>
            <a:pPr marL="0" indent="0">
              <a:buNone/>
            </a:pPr>
            <a:r>
              <a:rPr lang="en-US" sz="3200" dirty="0"/>
              <a:t>$ 1,383,290</a:t>
            </a:r>
            <a:endParaRPr lang="en-US" b="1" u="sng" dirty="0">
              <a:latin typeface="Adobe Garamond Pro" pitchFamily="18" charset="0"/>
              <a:ea typeface="Adobe Fan Heiti Std B" pitchFamily="34" charset="-128"/>
            </a:endParaRPr>
          </a:p>
          <a:p>
            <a:pPr marL="0" indent="0">
              <a:buNone/>
            </a:pPr>
            <a:r>
              <a:rPr lang="en-US" sz="3200" dirty="0">
                <a:ea typeface="Adobe Fan Heiti Std B" pitchFamily="34" charset="-128"/>
              </a:rPr>
              <a:t>$    403,000</a:t>
            </a:r>
          </a:p>
          <a:p>
            <a:pPr marL="0" indent="0">
              <a:buNone/>
            </a:pPr>
            <a:r>
              <a:rPr lang="en-US" sz="3200" dirty="0">
                <a:ea typeface="Adobe Fan Heiti Std B" pitchFamily="34" charset="-128"/>
              </a:rPr>
              <a:t>$    326,110</a:t>
            </a:r>
          </a:p>
          <a:p>
            <a:pPr marL="0" indent="0">
              <a:buNone/>
            </a:pPr>
            <a:endParaRPr lang="en-US" sz="1900" dirty="0">
              <a:ea typeface="Adobe Fan Heiti Std B" pitchFamily="34" charset="-128"/>
            </a:endParaRPr>
          </a:p>
          <a:p>
            <a:pPr marL="0" indent="0">
              <a:buNone/>
            </a:pPr>
            <a:r>
              <a:rPr lang="en-US" sz="3200" dirty="0">
                <a:ea typeface="Adobe Fan Heiti Std B" pitchFamily="34" charset="-128"/>
              </a:rPr>
              <a:t>$ 2,112,400</a:t>
            </a:r>
            <a:endParaRPr lang="en-US" sz="3200" dirty="0"/>
          </a:p>
        </p:txBody>
      </p:sp>
      <p:sp>
        <p:nvSpPr>
          <p:cNvPr id="5" name="TextBox 4"/>
          <p:cNvSpPr txBox="1"/>
          <p:nvPr/>
        </p:nvSpPr>
        <p:spPr>
          <a:xfrm>
            <a:off x="7901940" y="2123440"/>
            <a:ext cx="6477000" cy="594003"/>
          </a:xfrm>
          <a:prstGeom prst="rect">
            <a:avLst/>
          </a:prstGeom>
          <a:noFill/>
        </p:spPr>
        <p:txBody>
          <a:bodyPr wrap="square" lIns="146298" tIns="73149" rIns="146298" bIns="73149" rtlCol="0">
            <a:spAutoFit/>
          </a:bodyPr>
          <a:lstStyle/>
          <a:p>
            <a:endParaRPr lang="en-US" dirty="0"/>
          </a:p>
        </p:txBody>
      </p:sp>
      <p:cxnSp>
        <p:nvCxnSpPr>
          <p:cNvPr id="8" name="Straight Connector 7"/>
          <p:cNvCxnSpPr/>
          <p:nvPr/>
        </p:nvCxnSpPr>
        <p:spPr>
          <a:xfrm>
            <a:off x="6736080" y="5334000"/>
            <a:ext cx="2026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36320" y="5334000"/>
            <a:ext cx="4274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06780" y="8270240"/>
            <a:ext cx="38862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a:off x="5715003" y="3017522"/>
            <a:ext cx="807719" cy="238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46298" tIns="73149" rIns="146298" bIns="73149" rtlCol="0" anchor="ctr"/>
          <a:lstStyle/>
          <a:p>
            <a:pPr algn="ctr"/>
            <a:endParaRPr lang="en-US" dirty="0"/>
          </a:p>
        </p:txBody>
      </p:sp>
      <p:cxnSp>
        <p:nvCxnSpPr>
          <p:cNvPr id="9" name="Straight Connector 8"/>
          <p:cNvCxnSpPr/>
          <p:nvPr/>
        </p:nvCxnSpPr>
        <p:spPr>
          <a:xfrm>
            <a:off x="10881360" y="5484793"/>
            <a:ext cx="284988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918882" y="7492812"/>
            <a:ext cx="12496800" cy="958923"/>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lIns="146298" tIns="73149" rIns="146298" bIns="73149" rtlCol="0" anchor="ctr"/>
          <a:lstStyle/>
          <a:p>
            <a:pPr algn="ctr"/>
            <a:endParaRPr lang="en-US" dirty="0"/>
          </a:p>
        </p:txBody>
      </p:sp>
      <p:sp>
        <p:nvSpPr>
          <p:cNvPr id="7" name="TextBox 6"/>
          <p:cNvSpPr txBox="1"/>
          <p:nvPr/>
        </p:nvSpPr>
        <p:spPr>
          <a:xfrm>
            <a:off x="13860780" y="3256355"/>
            <a:ext cx="1684020" cy="486281"/>
          </a:xfrm>
          <a:prstGeom prst="rect">
            <a:avLst/>
          </a:prstGeom>
          <a:noFill/>
        </p:spPr>
        <p:txBody>
          <a:bodyPr wrap="square" lIns="146298" tIns="73149" rIns="146298" bIns="73149" rtlCol="0">
            <a:spAutoFit/>
          </a:bodyPr>
          <a:lstStyle/>
          <a:p>
            <a:r>
              <a:rPr lang="en-US" sz="2200" dirty="0">
                <a:solidFill>
                  <a:srgbClr val="FF0000"/>
                </a:solidFill>
              </a:rPr>
              <a:t>Required</a:t>
            </a:r>
          </a:p>
        </p:txBody>
      </p:sp>
      <p:sp>
        <p:nvSpPr>
          <p:cNvPr id="24" name="TextBox 23"/>
          <p:cNvSpPr txBox="1"/>
          <p:nvPr/>
        </p:nvSpPr>
        <p:spPr>
          <a:xfrm>
            <a:off x="13861858" y="3779401"/>
            <a:ext cx="1684020" cy="486281"/>
          </a:xfrm>
          <a:prstGeom prst="rect">
            <a:avLst/>
          </a:prstGeom>
          <a:noFill/>
        </p:spPr>
        <p:txBody>
          <a:bodyPr wrap="square" lIns="146298" tIns="73149" rIns="146298" bIns="73149" rtlCol="0">
            <a:spAutoFit/>
          </a:bodyPr>
          <a:lstStyle/>
          <a:p>
            <a:r>
              <a:rPr lang="en-US" sz="2200" dirty="0">
                <a:solidFill>
                  <a:srgbClr val="FF0000"/>
                </a:solidFill>
              </a:rPr>
              <a:t>Required</a:t>
            </a:r>
          </a:p>
        </p:txBody>
      </p:sp>
      <p:sp>
        <p:nvSpPr>
          <p:cNvPr id="25" name="TextBox 24"/>
          <p:cNvSpPr txBox="1"/>
          <p:nvPr/>
        </p:nvSpPr>
        <p:spPr>
          <a:xfrm>
            <a:off x="13860780" y="4270439"/>
            <a:ext cx="1684020" cy="486281"/>
          </a:xfrm>
          <a:prstGeom prst="rect">
            <a:avLst/>
          </a:prstGeom>
          <a:noFill/>
        </p:spPr>
        <p:txBody>
          <a:bodyPr wrap="square" lIns="146298" tIns="73149" rIns="146298" bIns="73149" rtlCol="0">
            <a:spAutoFit/>
          </a:bodyPr>
          <a:lstStyle/>
          <a:p>
            <a:r>
              <a:rPr lang="en-US" sz="2200" dirty="0">
                <a:solidFill>
                  <a:srgbClr val="FF0000"/>
                </a:solidFill>
              </a:rPr>
              <a:t>Required</a:t>
            </a:r>
          </a:p>
        </p:txBody>
      </p:sp>
      <p:sp>
        <p:nvSpPr>
          <p:cNvPr id="26" name="TextBox 25"/>
          <p:cNvSpPr txBox="1"/>
          <p:nvPr/>
        </p:nvSpPr>
        <p:spPr>
          <a:xfrm>
            <a:off x="13861858" y="4851568"/>
            <a:ext cx="1684020" cy="486281"/>
          </a:xfrm>
          <a:prstGeom prst="rect">
            <a:avLst/>
          </a:prstGeom>
          <a:noFill/>
        </p:spPr>
        <p:txBody>
          <a:bodyPr wrap="square" lIns="146298" tIns="73149" rIns="146298" bIns="73149" rtlCol="0">
            <a:spAutoFit/>
          </a:bodyPr>
          <a:lstStyle/>
          <a:p>
            <a:r>
              <a:rPr lang="en-US" sz="2200" dirty="0">
                <a:solidFill>
                  <a:srgbClr val="FF0000"/>
                </a:solidFill>
              </a:rPr>
              <a:t>Required</a:t>
            </a:r>
          </a:p>
        </p:txBody>
      </p:sp>
      <p:sp>
        <p:nvSpPr>
          <p:cNvPr id="27" name="TextBox 26"/>
          <p:cNvSpPr txBox="1"/>
          <p:nvPr/>
        </p:nvSpPr>
        <p:spPr>
          <a:xfrm>
            <a:off x="13860780" y="2722824"/>
            <a:ext cx="1684020" cy="486281"/>
          </a:xfrm>
          <a:prstGeom prst="rect">
            <a:avLst/>
          </a:prstGeom>
          <a:noFill/>
        </p:spPr>
        <p:txBody>
          <a:bodyPr wrap="square" lIns="146298" tIns="73149" rIns="146298" bIns="73149" rtlCol="0">
            <a:spAutoFit/>
          </a:bodyPr>
          <a:lstStyle/>
          <a:p>
            <a:r>
              <a:rPr lang="en-US" sz="2200" dirty="0">
                <a:solidFill>
                  <a:srgbClr val="FF0000"/>
                </a:solidFill>
              </a:rPr>
              <a:t>Required</a:t>
            </a:r>
          </a:p>
        </p:txBody>
      </p:sp>
      <p:sp>
        <p:nvSpPr>
          <p:cNvPr id="28" name="TextBox 27"/>
          <p:cNvSpPr txBox="1"/>
          <p:nvPr/>
        </p:nvSpPr>
        <p:spPr>
          <a:xfrm>
            <a:off x="13860780" y="7002359"/>
            <a:ext cx="1684020" cy="486281"/>
          </a:xfrm>
          <a:prstGeom prst="rect">
            <a:avLst/>
          </a:prstGeom>
          <a:noFill/>
        </p:spPr>
        <p:txBody>
          <a:bodyPr wrap="square" lIns="146298" tIns="73149" rIns="146298" bIns="73149" rtlCol="0">
            <a:spAutoFit/>
          </a:bodyPr>
          <a:lstStyle/>
          <a:p>
            <a:r>
              <a:rPr lang="en-US" sz="2200" dirty="0">
                <a:solidFill>
                  <a:srgbClr val="FF0000"/>
                </a:solidFill>
              </a:rPr>
              <a:t>Required</a:t>
            </a:r>
          </a:p>
        </p:txBody>
      </p:sp>
      <p:sp>
        <p:nvSpPr>
          <p:cNvPr id="29" name="TextBox 28"/>
          <p:cNvSpPr txBox="1"/>
          <p:nvPr/>
        </p:nvSpPr>
        <p:spPr>
          <a:xfrm>
            <a:off x="13861858" y="7596796"/>
            <a:ext cx="1684020" cy="440114"/>
          </a:xfrm>
          <a:prstGeom prst="rect">
            <a:avLst/>
          </a:prstGeom>
          <a:noFill/>
        </p:spPr>
        <p:txBody>
          <a:bodyPr wrap="square" lIns="146298" tIns="73149" rIns="146298" bIns="73149" rtlCol="0">
            <a:spAutoFit/>
          </a:bodyPr>
          <a:lstStyle/>
          <a:p>
            <a:r>
              <a:rPr lang="en-US" sz="1900" b="1" dirty="0">
                <a:solidFill>
                  <a:schemeClr val="accent1">
                    <a:lumMod val="75000"/>
                  </a:schemeClr>
                </a:solidFill>
              </a:rPr>
              <a:t>Discretional</a:t>
            </a:r>
          </a:p>
        </p:txBody>
      </p:sp>
      <p:sp>
        <p:nvSpPr>
          <p:cNvPr id="30" name="TextBox 29"/>
          <p:cNvSpPr txBox="1"/>
          <p:nvPr/>
        </p:nvSpPr>
        <p:spPr>
          <a:xfrm>
            <a:off x="13860780" y="7972273"/>
            <a:ext cx="1684020" cy="440114"/>
          </a:xfrm>
          <a:prstGeom prst="rect">
            <a:avLst/>
          </a:prstGeom>
          <a:noFill/>
        </p:spPr>
        <p:txBody>
          <a:bodyPr wrap="square" lIns="146298" tIns="73149" rIns="146298" bIns="73149" rtlCol="0">
            <a:spAutoFit/>
          </a:bodyPr>
          <a:lstStyle/>
          <a:p>
            <a:r>
              <a:rPr lang="en-US" sz="1900" b="1" dirty="0">
                <a:solidFill>
                  <a:schemeClr val="accent1">
                    <a:lumMod val="75000"/>
                  </a:schemeClr>
                </a:solidFill>
              </a:rPr>
              <a:t>Discretional</a:t>
            </a:r>
          </a:p>
        </p:txBody>
      </p:sp>
      <p:sp>
        <p:nvSpPr>
          <p:cNvPr id="11" name="TextBox 10"/>
          <p:cNvSpPr txBox="1"/>
          <p:nvPr/>
        </p:nvSpPr>
        <p:spPr>
          <a:xfrm>
            <a:off x="129540" y="7185911"/>
            <a:ext cx="704220" cy="1132612"/>
          </a:xfrm>
          <a:prstGeom prst="rect">
            <a:avLst/>
          </a:prstGeom>
          <a:noFill/>
        </p:spPr>
        <p:txBody>
          <a:bodyPr wrap="none" lIns="146298" tIns="73149" rIns="146298" bIns="73149" rtlCol="0">
            <a:spAutoFit/>
          </a:bodyPr>
          <a:lstStyle/>
          <a:p>
            <a:r>
              <a:rPr lang="en-US" sz="6400" dirty="0"/>
              <a:t>*</a:t>
            </a:r>
          </a:p>
        </p:txBody>
      </p:sp>
      <p:sp>
        <p:nvSpPr>
          <p:cNvPr id="31" name="TextBox 30"/>
          <p:cNvSpPr txBox="1"/>
          <p:nvPr/>
        </p:nvSpPr>
        <p:spPr>
          <a:xfrm>
            <a:off x="159555" y="7499276"/>
            <a:ext cx="704220" cy="1132612"/>
          </a:xfrm>
          <a:prstGeom prst="rect">
            <a:avLst/>
          </a:prstGeom>
          <a:noFill/>
        </p:spPr>
        <p:txBody>
          <a:bodyPr wrap="none" lIns="146298" tIns="73149" rIns="146298" bIns="73149" rtlCol="0">
            <a:spAutoFit/>
          </a:bodyPr>
          <a:lstStyle/>
          <a:p>
            <a:r>
              <a:rPr lang="en-US" sz="6400" dirty="0"/>
              <a:t>*</a:t>
            </a:r>
          </a:p>
        </p:txBody>
      </p:sp>
      <p:sp>
        <p:nvSpPr>
          <p:cNvPr id="32" name="TextBox 31"/>
          <p:cNvSpPr txBox="1"/>
          <p:nvPr/>
        </p:nvSpPr>
        <p:spPr>
          <a:xfrm>
            <a:off x="1522098" y="9449135"/>
            <a:ext cx="2646162" cy="594003"/>
          </a:xfrm>
          <a:prstGeom prst="rect">
            <a:avLst/>
          </a:prstGeom>
          <a:noFill/>
        </p:spPr>
        <p:txBody>
          <a:bodyPr wrap="none" lIns="146298" tIns="73149" rIns="146298" bIns="73149" rtlCol="0">
            <a:spAutoFit/>
          </a:bodyPr>
          <a:lstStyle/>
          <a:p>
            <a:r>
              <a:rPr lang="en-US" dirty="0" smtClean="0"/>
              <a:t>*</a:t>
            </a:r>
            <a:r>
              <a:rPr lang="en-US" sz="2400" dirty="0"/>
              <a:t>Discretional Split </a:t>
            </a:r>
          </a:p>
        </p:txBody>
      </p:sp>
      <p:sp>
        <p:nvSpPr>
          <p:cNvPr id="33" name="TextBox 32"/>
          <p:cNvSpPr txBox="1"/>
          <p:nvPr/>
        </p:nvSpPr>
        <p:spPr>
          <a:xfrm>
            <a:off x="14378944" y="9449135"/>
            <a:ext cx="77722" cy="594003"/>
          </a:xfrm>
          <a:prstGeom prst="rect">
            <a:avLst/>
          </a:prstGeom>
          <a:noFill/>
        </p:spPr>
        <p:txBody>
          <a:bodyPr wrap="square" lIns="146298" tIns="73149" rIns="146298" bIns="73149" rtlCol="0">
            <a:spAutoFit/>
          </a:bodyPr>
          <a:lstStyle/>
          <a:p>
            <a:r>
              <a:rPr lang="en-US" dirty="0" smtClean="0"/>
              <a:t>8</a:t>
            </a:r>
            <a:endParaRPr lang="en-US" dirty="0"/>
          </a:p>
        </p:txBody>
      </p:sp>
      <p:sp>
        <p:nvSpPr>
          <p:cNvPr id="34" name="Right Arrow 33"/>
          <p:cNvSpPr/>
          <p:nvPr/>
        </p:nvSpPr>
        <p:spPr>
          <a:xfrm>
            <a:off x="5715003" y="3540568"/>
            <a:ext cx="807719" cy="238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46298" tIns="73149" rIns="146298" bIns="73149" rtlCol="0" anchor="ctr"/>
          <a:lstStyle/>
          <a:p>
            <a:pPr algn="ctr"/>
            <a:endParaRPr lang="en-US" dirty="0"/>
          </a:p>
        </p:txBody>
      </p:sp>
      <p:sp>
        <p:nvSpPr>
          <p:cNvPr id="35" name="Right Arrow 34"/>
          <p:cNvSpPr/>
          <p:nvPr/>
        </p:nvSpPr>
        <p:spPr>
          <a:xfrm>
            <a:off x="5710072" y="3904791"/>
            <a:ext cx="807719" cy="238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46298" tIns="73149" rIns="146298" bIns="73149" rtlCol="0" anchor="ctr"/>
          <a:lstStyle/>
          <a:p>
            <a:pPr algn="ctr"/>
            <a:endParaRPr lang="en-US" dirty="0"/>
          </a:p>
        </p:txBody>
      </p:sp>
      <p:sp>
        <p:nvSpPr>
          <p:cNvPr id="36" name="Right Arrow 35"/>
          <p:cNvSpPr/>
          <p:nvPr/>
        </p:nvSpPr>
        <p:spPr>
          <a:xfrm>
            <a:off x="5715003" y="4501129"/>
            <a:ext cx="807719" cy="238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46298" tIns="73149" rIns="146298" bIns="73149" rtlCol="0" anchor="ctr"/>
          <a:lstStyle/>
          <a:p>
            <a:pPr algn="ctr"/>
            <a:endParaRPr lang="en-US" dirty="0"/>
          </a:p>
        </p:txBody>
      </p:sp>
      <p:sp>
        <p:nvSpPr>
          <p:cNvPr id="37" name="Right Arrow 36"/>
          <p:cNvSpPr/>
          <p:nvPr/>
        </p:nvSpPr>
        <p:spPr>
          <a:xfrm>
            <a:off x="5710072" y="4909785"/>
            <a:ext cx="807719" cy="238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46298" tIns="73149" rIns="146298" bIns="73149" rtlCol="0" anchor="ctr"/>
          <a:lstStyle/>
          <a:p>
            <a:pPr algn="ctr"/>
            <a:endParaRPr lang="en-US" dirty="0"/>
          </a:p>
        </p:txBody>
      </p:sp>
      <p:sp>
        <p:nvSpPr>
          <p:cNvPr id="38" name="Right Arrow 37"/>
          <p:cNvSpPr/>
          <p:nvPr/>
        </p:nvSpPr>
        <p:spPr>
          <a:xfrm>
            <a:off x="5669283" y="5486402"/>
            <a:ext cx="807719" cy="238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46298" tIns="73149" rIns="146298" bIns="73149" rtlCol="0" anchor="ctr"/>
          <a:lstStyle/>
          <a:p>
            <a:pPr algn="ctr"/>
            <a:endParaRPr lang="en-US" dirty="0"/>
          </a:p>
        </p:txBody>
      </p:sp>
    </p:spTree>
    <p:extLst>
      <p:ext uri="{BB962C8B-B14F-4D97-AF65-F5344CB8AC3E}">
        <p14:creationId xmlns:p14="http://schemas.microsoft.com/office/powerpoint/2010/main" val="2534580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13990320" cy="1452880"/>
          </a:xfrm>
        </p:spPr>
        <p:txBody>
          <a:bodyPr>
            <a:normAutofit/>
          </a:bodyPr>
          <a:lstStyle/>
          <a:p>
            <a:r>
              <a:rPr lang="en-US" dirty="0" smtClean="0">
                <a:latin typeface="Adobe Caslon Pro Bold" pitchFamily="18" charset="0"/>
              </a:rPr>
              <a:t>Total Revenue vs. Operating Expense</a:t>
            </a:r>
            <a:endParaRPr lang="en-US" dirty="0">
              <a:latin typeface="Adobe Caslon Pro Bold" pitchFamily="18" charset="0"/>
            </a:endParaRPr>
          </a:p>
        </p:txBody>
      </p:sp>
      <p:sp>
        <p:nvSpPr>
          <p:cNvPr id="3" name="Content Placeholder 2"/>
          <p:cNvSpPr>
            <a:spLocks noGrp="1"/>
          </p:cNvSpPr>
          <p:nvPr>
            <p:ph sz="half" idx="1"/>
          </p:nvPr>
        </p:nvSpPr>
        <p:spPr>
          <a:xfrm>
            <a:off x="685800" y="2123206"/>
            <a:ext cx="6865620" cy="7420399"/>
          </a:xfrm>
        </p:spPr>
        <p:txBody>
          <a:bodyPr/>
          <a:lstStyle/>
          <a:p>
            <a:r>
              <a:rPr lang="en-US" dirty="0" smtClean="0"/>
              <a:t>Total Operating Funds Revenue</a:t>
            </a:r>
          </a:p>
          <a:p>
            <a:r>
              <a:rPr lang="en-US" dirty="0" smtClean="0"/>
              <a:t>Total Operating Expenses</a:t>
            </a:r>
          </a:p>
          <a:p>
            <a:endParaRPr lang="en-US" dirty="0"/>
          </a:p>
          <a:p>
            <a:r>
              <a:rPr lang="en-US" dirty="0" smtClean="0"/>
              <a:t>Operating Shortage</a:t>
            </a:r>
            <a:endParaRPr lang="en-US" dirty="0"/>
          </a:p>
        </p:txBody>
      </p:sp>
      <p:sp>
        <p:nvSpPr>
          <p:cNvPr id="4" name="Content Placeholder 3"/>
          <p:cNvSpPr>
            <a:spLocks noGrp="1"/>
          </p:cNvSpPr>
          <p:nvPr>
            <p:ph sz="half" idx="2"/>
          </p:nvPr>
        </p:nvSpPr>
        <p:spPr>
          <a:xfrm>
            <a:off x="7696199" y="2057403"/>
            <a:ext cx="6865620" cy="7420399"/>
          </a:xfrm>
        </p:spPr>
        <p:txBody>
          <a:bodyPr/>
          <a:lstStyle/>
          <a:p>
            <a:r>
              <a:rPr lang="en-US" dirty="0" smtClean="0"/>
              <a:t>$17.2 million</a:t>
            </a:r>
          </a:p>
          <a:p>
            <a:endParaRPr lang="en-US" dirty="0"/>
          </a:p>
          <a:p>
            <a:r>
              <a:rPr lang="en-US" dirty="0" smtClean="0"/>
              <a:t>$19.5 million</a:t>
            </a:r>
          </a:p>
          <a:p>
            <a:pPr marL="0" indent="0">
              <a:buNone/>
            </a:pPr>
            <a:endParaRPr lang="en-US" dirty="0"/>
          </a:p>
          <a:p>
            <a:pPr marL="0" indent="0">
              <a:buNone/>
            </a:pPr>
            <a:endParaRPr lang="en-US" sz="3200" dirty="0"/>
          </a:p>
          <a:p>
            <a:r>
              <a:rPr lang="en-US" dirty="0" smtClean="0">
                <a:solidFill>
                  <a:srgbClr val="FF0000"/>
                </a:solidFill>
              </a:rPr>
              <a:t>($2.3 Million)</a:t>
            </a:r>
            <a:endParaRPr lang="en-US" dirty="0">
              <a:solidFill>
                <a:srgbClr val="FF0000"/>
              </a:solidFill>
            </a:endParaRPr>
          </a:p>
        </p:txBody>
      </p:sp>
      <p:sp>
        <p:nvSpPr>
          <p:cNvPr id="5" name="TextBox 4"/>
          <p:cNvSpPr txBox="1"/>
          <p:nvPr/>
        </p:nvSpPr>
        <p:spPr>
          <a:xfrm>
            <a:off x="14899708" y="9282463"/>
            <a:ext cx="512948" cy="594003"/>
          </a:xfrm>
          <a:prstGeom prst="rect">
            <a:avLst/>
          </a:prstGeom>
          <a:noFill/>
        </p:spPr>
        <p:txBody>
          <a:bodyPr wrap="square" lIns="146298" tIns="73149" rIns="146298" bIns="73149" rtlCol="0">
            <a:spAutoFit/>
          </a:bodyPr>
          <a:lstStyle/>
          <a:p>
            <a:r>
              <a:rPr lang="en-US" dirty="0"/>
              <a:t>9</a:t>
            </a:r>
            <a:endParaRPr lang="en-US" dirty="0" smtClean="0"/>
          </a:p>
        </p:txBody>
      </p:sp>
      <p:cxnSp>
        <p:nvCxnSpPr>
          <p:cNvPr id="7" name="Straight Connector 6"/>
          <p:cNvCxnSpPr/>
          <p:nvPr/>
        </p:nvCxnSpPr>
        <p:spPr>
          <a:xfrm>
            <a:off x="8290560" y="4582160"/>
            <a:ext cx="50520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923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13990320" cy="1050078"/>
          </a:xfrm>
        </p:spPr>
        <p:txBody>
          <a:bodyPr>
            <a:normAutofit fontScale="90000"/>
          </a:bodyPr>
          <a:lstStyle/>
          <a:p>
            <a:r>
              <a:rPr lang="en-US" dirty="0" smtClean="0">
                <a:latin typeface="Adobe Caslon Pro Bold" pitchFamily="18" charset="0"/>
              </a:rPr>
              <a:t>Total Revenue vs. Operating Expense</a:t>
            </a:r>
            <a:endParaRPr lang="en-US" dirty="0">
              <a:latin typeface="Adobe Caslon Pro Bold" pitchFamily="18" charset="0"/>
            </a:endParaRPr>
          </a:p>
        </p:txBody>
      </p:sp>
      <p:sp>
        <p:nvSpPr>
          <p:cNvPr id="3" name="Content Placeholder 2"/>
          <p:cNvSpPr>
            <a:spLocks noGrp="1"/>
          </p:cNvSpPr>
          <p:nvPr>
            <p:ph sz="half" idx="1"/>
          </p:nvPr>
        </p:nvSpPr>
        <p:spPr>
          <a:xfrm>
            <a:off x="777240" y="1564640"/>
            <a:ext cx="6865620" cy="7962108"/>
          </a:xfrm>
        </p:spPr>
        <p:txBody>
          <a:bodyPr>
            <a:normAutofit fontScale="92500" lnSpcReduction="20000"/>
          </a:bodyPr>
          <a:lstStyle/>
          <a:p>
            <a:r>
              <a:rPr lang="en-US" sz="3200" dirty="0"/>
              <a:t>Total Operating Fund Revenue</a:t>
            </a:r>
          </a:p>
          <a:p>
            <a:r>
              <a:rPr lang="en-US" sz="3200" dirty="0"/>
              <a:t>Total Operating Expenses</a:t>
            </a:r>
          </a:p>
          <a:p>
            <a:endParaRPr lang="en-US" sz="3200" dirty="0"/>
          </a:p>
          <a:p>
            <a:r>
              <a:rPr lang="en-US" sz="3200" dirty="0"/>
              <a:t>Shortage</a:t>
            </a:r>
          </a:p>
          <a:p>
            <a:pPr marL="0" indent="0">
              <a:buNone/>
            </a:pPr>
            <a:endParaRPr lang="en-US" dirty="0" smtClean="0"/>
          </a:p>
          <a:p>
            <a:pPr marL="822918" indent="-822918">
              <a:buFont typeface="+mj-lt"/>
              <a:buAutoNum type="arabicPeriod"/>
            </a:pPr>
            <a:endParaRPr lang="en-US" dirty="0" smtClean="0">
              <a:solidFill>
                <a:schemeClr val="tx2">
                  <a:lumMod val="75000"/>
                </a:schemeClr>
              </a:solidFill>
            </a:endParaRPr>
          </a:p>
          <a:p>
            <a:pPr marL="822918" indent="-822918">
              <a:buFont typeface="+mj-lt"/>
              <a:buAutoNum type="arabicPeriod"/>
            </a:pPr>
            <a:endParaRPr lang="en-US" dirty="0" smtClean="0">
              <a:solidFill>
                <a:schemeClr val="tx2">
                  <a:lumMod val="75000"/>
                </a:schemeClr>
              </a:solidFill>
            </a:endParaRPr>
          </a:p>
          <a:p>
            <a:pPr marL="822918" indent="-822918">
              <a:buFont typeface="+mj-lt"/>
              <a:buAutoNum type="arabicPeriod"/>
            </a:pPr>
            <a:r>
              <a:rPr lang="en-US" dirty="0" smtClean="0">
                <a:solidFill>
                  <a:schemeClr val="tx2">
                    <a:lumMod val="75000"/>
                  </a:schemeClr>
                </a:solidFill>
              </a:rPr>
              <a:t>New Tax Revenue @.25</a:t>
            </a:r>
          </a:p>
          <a:p>
            <a:pPr marL="822918" indent="-822918">
              <a:buFont typeface="+mj-lt"/>
              <a:buAutoNum type="arabicPeriod"/>
            </a:pPr>
            <a:r>
              <a:rPr lang="en-US" dirty="0" smtClean="0">
                <a:solidFill>
                  <a:schemeClr val="tx2">
                    <a:lumMod val="75000"/>
                  </a:schemeClr>
                </a:solidFill>
              </a:rPr>
              <a:t>Shift Engineering Cost to Non-Operating Funds</a:t>
            </a:r>
          </a:p>
          <a:p>
            <a:pPr marL="822918" indent="-822918">
              <a:buFont typeface="+mj-lt"/>
              <a:buAutoNum type="arabicPeriod"/>
            </a:pPr>
            <a:r>
              <a:rPr lang="en-US" dirty="0" smtClean="0">
                <a:solidFill>
                  <a:schemeClr val="tx2">
                    <a:lumMod val="75000"/>
                  </a:schemeClr>
                </a:solidFill>
              </a:rPr>
              <a:t>Fire Cap Reallocation to Fire Operations Fund</a:t>
            </a:r>
            <a:endParaRPr lang="en-US" dirty="0">
              <a:solidFill>
                <a:schemeClr val="tx2">
                  <a:lumMod val="75000"/>
                </a:schemeClr>
              </a:solidFill>
            </a:endParaRPr>
          </a:p>
        </p:txBody>
      </p:sp>
      <p:sp>
        <p:nvSpPr>
          <p:cNvPr id="4" name="Content Placeholder 3"/>
          <p:cNvSpPr>
            <a:spLocks noGrp="1"/>
          </p:cNvSpPr>
          <p:nvPr>
            <p:ph sz="half" idx="2"/>
          </p:nvPr>
        </p:nvSpPr>
        <p:spPr>
          <a:xfrm>
            <a:off x="7901940" y="1564640"/>
            <a:ext cx="6865620" cy="8046720"/>
          </a:xfrm>
        </p:spPr>
        <p:txBody>
          <a:bodyPr>
            <a:normAutofit fontScale="92500" lnSpcReduction="20000"/>
          </a:bodyPr>
          <a:lstStyle/>
          <a:p>
            <a:pPr marL="0" indent="0">
              <a:buNone/>
            </a:pPr>
            <a:r>
              <a:rPr lang="en-US" sz="3200" dirty="0"/>
              <a:t>$ 17.2 million</a:t>
            </a:r>
          </a:p>
          <a:p>
            <a:pPr marL="0" indent="0">
              <a:buNone/>
            </a:pPr>
            <a:r>
              <a:rPr lang="en-US" sz="3200" dirty="0"/>
              <a:t>$ 19.5 million</a:t>
            </a:r>
          </a:p>
          <a:p>
            <a:pPr marL="0" indent="0">
              <a:buNone/>
            </a:pPr>
            <a:endParaRPr lang="en-US" sz="3200" dirty="0"/>
          </a:p>
          <a:p>
            <a:pPr marL="0" indent="0">
              <a:buNone/>
            </a:pPr>
            <a:r>
              <a:rPr lang="en-US" sz="3200" dirty="0">
                <a:solidFill>
                  <a:srgbClr val="FF0000"/>
                </a:solidFill>
              </a:rPr>
              <a:t>($2.3 Million)</a:t>
            </a:r>
          </a:p>
          <a:p>
            <a:pPr marL="0" indent="0">
              <a:buNone/>
            </a:pPr>
            <a:endParaRPr lang="en-US" sz="3200" dirty="0">
              <a:solidFill>
                <a:srgbClr val="FF0000"/>
              </a:solidFill>
            </a:endParaRPr>
          </a:p>
          <a:p>
            <a:pPr marL="0" indent="0">
              <a:buNone/>
            </a:pPr>
            <a:endParaRPr lang="en-US" sz="3200" dirty="0">
              <a:solidFill>
                <a:srgbClr val="FF0000"/>
              </a:solidFill>
            </a:endParaRPr>
          </a:p>
          <a:p>
            <a:pPr marL="0" indent="0">
              <a:buNone/>
            </a:pPr>
            <a:endParaRPr lang="en-US" sz="3200" dirty="0">
              <a:solidFill>
                <a:srgbClr val="FF0000"/>
              </a:solidFill>
            </a:endParaRPr>
          </a:p>
          <a:p>
            <a:pPr marL="0" indent="0">
              <a:buNone/>
            </a:pPr>
            <a:endParaRPr lang="en-US" sz="3200" dirty="0">
              <a:solidFill>
                <a:schemeClr val="tx2">
                  <a:lumMod val="75000"/>
                </a:schemeClr>
              </a:solidFill>
            </a:endParaRPr>
          </a:p>
          <a:p>
            <a:pPr marL="0" indent="0">
              <a:buNone/>
            </a:pPr>
            <a:endParaRPr lang="en-US" sz="3200" dirty="0">
              <a:solidFill>
                <a:schemeClr val="tx2">
                  <a:lumMod val="75000"/>
                </a:schemeClr>
              </a:solidFill>
            </a:endParaRPr>
          </a:p>
          <a:p>
            <a:pPr marL="0" indent="0">
              <a:buNone/>
            </a:pPr>
            <a:r>
              <a:rPr lang="en-US" sz="3200" dirty="0">
                <a:solidFill>
                  <a:schemeClr val="tx2">
                    <a:lumMod val="75000"/>
                  </a:schemeClr>
                </a:solidFill>
              </a:rPr>
              <a:t>$1.70 Million</a:t>
            </a:r>
          </a:p>
          <a:p>
            <a:pPr marL="0" indent="0">
              <a:buNone/>
            </a:pPr>
            <a:endParaRPr lang="en-US" sz="3200" dirty="0">
              <a:solidFill>
                <a:schemeClr val="tx2">
                  <a:lumMod val="75000"/>
                </a:schemeClr>
              </a:solidFill>
            </a:endParaRPr>
          </a:p>
          <a:p>
            <a:pPr marL="0" indent="0">
              <a:buNone/>
            </a:pPr>
            <a:r>
              <a:rPr lang="en-US" sz="3200" dirty="0">
                <a:solidFill>
                  <a:schemeClr val="tx2">
                    <a:lumMod val="75000"/>
                  </a:schemeClr>
                </a:solidFill>
              </a:rPr>
              <a:t>$150,000</a:t>
            </a:r>
          </a:p>
          <a:p>
            <a:pPr marL="0" indent="0">
              <a:buNone/>
            </a:pPr>
            <a:endParaRPr lang="en-US" sz="3200" dirty="0">
              <a:solidFill>
                <a:schemeClr val="tx2">
                  <a:lumMod val="75000"/>
                </a:schemeClr>
              </a:solidFill>
            </a:endParaRPr>
          </a:p>
          <a:p>
            <a:pPr marL="0" indent="0">
              <a:buNone/>
            </a:pPr>
            <a:endParaRPr lang="en-US" sz="3200" dirty="0">
              <a:solidFill>
                <a:schemeClr val="tx2">
                  <a:lumMod val="75000"/>
                </a:schemeClr>
              </a:solidFill>
            </a:endParaRPr>
          </a:p>
          <a:p>
            <a:pPr marL="0" indent="0">
              <a:buNone/>
            </a:pPr>
            <a:r>
              <a:rPr lang="en-US" sz="3200" dirty="0">
                <a:solidFill>
                  <a:schemeClr val="tx2">
                    <a:lumMod val="75000"/>
                  </a:schemeClr>
                </a:solidFill>
              </a:rPr>
              <a:t>$450,000</a:t>
            </a:r>
          </a:p>
          <a:p>
            <a:pPr marL="0" indent="0">
              <a:buNone/>
            </a:pPr>
            <a:endParaRPr lang="en-US" sz="3200" dirty="0">
              <a:solidFill>
                <a:schemeClr val="tx2">
                  <a:lumMod val="75000"/>
                </a:schemeClr>
              </a:solidFill>
            </a:endParaRPr>
          </a:p>
          <a:p>
            <a:pPr marL="0" indent="0">
              <a:buNone/>
            </a:pPr>
            <a:r>
              <a:rPr lang="en-US" sz="3200" dirty="0">
                <a:solidFill>
                  <a:schemeClr val="tx2">
                    <a:lumMod val="75000"/>
                  </a:schemeClr>
                </a:solidFill>
              </a:rPr>
              <a:t>$0              Balanced</a:t>
            </a:r>
          </a:p>
        </p:txBody>
      </p:sp>
      <p:sp>
        <p:nvSpPr>
          <p:cNvPr id="5" name="TextBox 4"/>
          <p:cNvSpPr txBox="1"/>
          <p:nvPr/>
        </p:nvSpPr>
        <p:spPr>
          <a:xfrm>
            <a:off x="14119864" y="9255906"/>
            <a:ext cx="1297925" cy="594003"/>
          </a:xfrm>
          <a:prstGeom prst="rect">
            <a:avLst/>
          </a:prstGeom>
          <a:noFill/>
        </p:spPr>
        <p:txBody>
          <a:bodyPr wrap="square" lIns="146298" tIns="73149" rIns="146298" bIns="73149" rtlCol="0">
            <a:spAutoFit/>
          </a:bodyPr>
          <a:lstStyle/>
          <a:p>
            <a:r>
              <a:rPr lang="en-US" dirty="0" smtClean="0"/>
              <a:t>10</a:t>
            </a:r>
          </a:p>
        </p:txBody>
      </p:sp>
      <p:cxnSp>
        <p:nvCxnSpPr>
          <p:cNvPr id="7" name="Straight Connector 6"/>
          <p:cNvCxnSpPr/>
          <p:nvPr/>
        </p:nvCxnSpPr>
        <p:spPr>
          <a:xfrm>
            <a:off x="7901940" y="2682240"/>
            <a:ext cx="50520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0644" y="4135120"/>
            <a:ext cx="1431737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0" y="7655562"/>
            <a:ext cx="12793980" cy="1107440"/>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lIns="146298" tIns="73149" rIns="146298" bIns="73149" rtlCol="0" anchor="ctr"/>
          <a:lstStyle/>
          <a:p>
            <a:pPr algn="ctr"/>
            <a:endParaRPr lang="en-US" dirty="0"/>
          </a:p>
        </p:txBody>
      </p:sp>
      <p:sp>
        <p:nvSpPr>
          <p:cNvPr id="9" name="TextBox 8"/>
          <p:cNvSpPr txBox="1"/>
          <p:nvPr/>
        </p:nvSpPr>
        <p:spPr>
          <a:xfrm>
            <a:off x="1861280" y="4135122"/>
            <a:ext cx="11110145" cy="840224"/>
          </a:xfrm>
          <a:prstGeom prst="rect">
            <a:avLst/>
          </a:prstGeom>
          <a:noFill/>
        </p:spPr>
        <p:txBody>
          <a:bodyPr wrap="none" lIns="146298" tIns="73149" rIns="146298" bIns="73149" rtlCol="0">
            <a:spAutoFit/>
          </a:bodyPr>
          <a:lstStyle/>
          <a:p>
            <a:r>
              <a:rPr lang="en-US" sz="4500" dirty="0">
                <a:latin typeface="Adobe Garamond Pro Bold" pitchFamily="18" charset="0"/>
              </a:rPr>
              <a:t>.25 Income Tax Option with Fire Reallocation</a:t>
            </a:r>
          </a:p>
        </p:txBody>
      </p:sp>
    </p:spTree>
    <p:extLst>
      <p:ext uri="{BB962C8B-B14F-4D97-AF65-F5344CB8AC3E}">
        <p14:creationId xmlns:p14="http://schemas.microsoft.com/office/powerpoint/2010/main" val="27586686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403</TotalTime>
  <Words>2039</Words>
  <Application>Microsoft Office PowerPoint</Application>
  <PresentationFormat>Custom</PresentationFormat>
  <Paragraphs>354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Clarity</vt:lpstr>
      <vt:lpstr>OBJECTIVES</vt:lpstr>
      <vt:lpstr>2025 PLAN SUMMARY</vt:lpstr>
      <vt:lpstr>Part 1</vt:lpstr>
      <vt:lpstr>Action Required</vt:lpstr>
      <vt:lpstr>Income Tax Split</vt:lpstr>
      <vt:lpstr>Income Tax Split</vt:lpstr>
      <vt:lpstr>Income Tax Split</vt:lpstr>
      <vt:lpstr>Total Revenue vs. Operating Expense</vt:lpstr>
      <vt:lpstr>Total Revenue vs. Operating Expense</vt:lpstr>
      <vt:lpstr>Part 2</vt:lpstr>
      <vt:lpstr>Proposed TIF District</vt:lpstr>
      <vt:lpstr>Part 2 (cont’d)</vt:lpstr>
      <vt:lpstr>Part 2 (cont’d)</vt:lpstr>
      <vt:lpstr>PowerPoint Presentation</vt:lpstr>
      <vt:lpstr>Council Action</vt:lpstr>
      <vt:lpstr>Part 3</vt:lpstr>
      <vt:lpstr>PowerPoint Presentation</vt:lpstr>
      <vt:lpstr>PowerPoint Presentation</vt:lpstr>
      <vt:lpstr>PowerPoint Presentation</vt:lpstr>
      <vt:lpstr>PowerPoint Presentation</vt:lpstr>
      <vt:lpstr>PowerPoint Presentation</vt:lpstr>
      <vt:lpstr>Part 3 (cont’d)</vt:lpstr>
      <vt:lpstr>Part 3 (cont’d)</vt:lpstr>
      <vt:lpstr>Part 3 (cont’d)</vt:lpstr>
      <vt:lpstr>Council Action</vt:lpstr>
      <vt:lpstr>Part 4</vt:lpstr>
      <vt:lpstr>Part 5</vt:lpstr>
      <vt:lpstr>Council Action</vt:lpstr>
      <vt:lpstr>Part 6</vt:lpstr>
    </vt:vector>
  </TitlesOfParts>
  <Company>City of Huber Heights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dc:title>
  <dc:creator>Reents, Trisha</dc:creator>
  <cp:lastModifiedBy>Rodgers, Anthony</cp:lastModifiedBy>
  <cp:revision>59</cp:revision>
  <cp:lastPrinted>2014-05-06T21:47:06Z</cp:lastPrinted>
  <dcterms:created xsi:type="dcterms:W3CDTF">2014-05-05T13:18:55Z</dcterms:created>
  <dcterms:modified xsi:type="dcterms:W3CDTF">2014-05-07T12:34:30Z</dcterms:modified>
</cp:coreProperties>
</file>